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1" r:id="rId2"/>
    <p:sldId id="257" r:id="rId3"/>
    <p:sldId id="259" r:id="rId4"/>
    <p:sldId id="288" r:id="rId5"/>
    <p:sldId id="312" r:id="rId6"/>
    <p:sldId id="260" r:id="rId7"/>
    <p:sldId id="281" r:id="rId8"/>
    <p:sldId id="261" r:id="rId9"/>
    <p:sldId id="283" r:id="rId10"/>
    <p:sldId id="290" r:id="rId11"/>
    <p:sldId id="265" r:id="rId12"/>
    <p:sldId id="314" r:id="rId13"/>
    <p:sldId id="266"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268" r:id="rId34"/>
    <p:sldId id="313" r:id="rId35"/>
    <p:sldId id="316" r:id="rId36"/>
    <p:sldId id="318" r:id="rId37"/>
    <p:sldId id="315" r:id="rId38"/>
    <p:sldId id="319" r:id="rId39"/>
    <p:sldId id="317" r:id="rId40"/>
    <p:sldId id="272" r:id="rId41"/>
    <p:sldId id="279" r:id="rId42"/>
    <p:sldId id="27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ECA1"/>
    <a:srgbClr val="74B243"/>
    <a:srgbClr val="696F75"/>
    <a:srgbClr val="521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194" autoAdjust="0"/>
  </p:normalViewPr>
  <p:slideViewPr>
    <p:cSldViewPr snapToGrid="0" snapToObjects="1">
      <p:cViewPr varScale="1">
        <p:scale>
          <a:sx n="72" d="100"/>
          <a:sy n="72" d="100"/>
        </p:scale>
        <p:origin x="13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Campbell" userId="c0b2e581-0662-473e-85e8-1df0c14d7ff2" providerId="ADAL" clId="{A4879352-AFA3-443D-AF0B-90D9A9501F30}"/>
    <pc:docChg chg="delSld">
      <pc:chgData name="Tom Campbell" userId="c0b2e581-0662-473e-85e8-1df0c14d7ff2" providerId="ADAL" clId="{A4879352-AFA3-443D-AF0B-90D9A9501F30}" dt="2017-12-18T23:15:49.752" v="1" actId="2696"/>
      <pc:docMkLst>
        <pc:docMk/>
      </pc:docMkLst>
      <pc:sldChg chg="del">
        <pc:chgData name="Tom Campbell" userId="c0b2e581-0662-473e-85e8-1df0c14d7ff2" providerId="ADAL" clId="{A4879352-AFA3-443D-AF0B-90D9A9501F30}" dt="2017-12-18T23:15:45.045" v="0" actId="2696"/>
        <pc:sldMkLst>
          <pc:docMk/>
          <pc:sldMk cId="2857702522" sldId="320"/>
        </pc:sldMkLst>
      </pc:sldChg>
      <pc:sldChg chg="del">
        <pc:chgData name="Tom Campbell" userId="c0b2e581-0662-473e-85e8-1df0c14d7ff2" providerId="ADAL" clId="{A4879352-AFA3-443D-AF0B-90D9A9501F30}" dt="2017-12-18T23:15:49.752" v="1" actId="2696"/>
        <pc:sldMkLst>
          <pc:docMk/>
          <pc:sldMk cId="342072292" sldId="32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OneDrive%20-%20Reconcile%20Engineering\Reconcile%20Engineering\BMX%20Track\BMX%20Ireland\BMX%20Commission\AGM%202017\2017%20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OneDrive%20-%20Reconcile%20Engineering\Reconcile%20Engineering\BMX%20Track\BMX%20Ireland\BMX%20Commission\AGM%202017\2017%20sta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Average Rider Count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8502347238655"/>
          <c:y val="4.470408338524403E-2"/>
          <c:w val="0.8004131521697645"/>
          <c:h val="0.65781156286675291"/>
        </c:manualLayout>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forward val="2"/>
            <c:dispRSqr val="0"/>
            <c:dispEq val="0"/>
          </c:trendline>
          <c:cat>
            <c:numRef>
              <c:f>'[2017 stats.xlsx]Sheet1'!$C$2:$H$2</c:f>
              <c:numCache>
                <c:formatCode>General</c:formatCode>
                <c:ptCount val="6"/>
                <c:pt idx="0">
                  <c:v>2012</c:v>
                </c:pt>
                <c:pt idx="1">
                  <c:v>2013</c:v>
                </c:pt>
                <c:pt idx="2">
                  <c:v>2014</c:v>
                </c:pt>
                <c:pt idx="3">
                  <c:v>2015</c:v>
                </c:pt>
                <c:pt idx="4">
                  <c:v>2016</c:v>
                </c:pt>
                <c:pt idx="5">
                  <c:v>2017</c:v>
                </c:pt>
              </c:numCache>
            </c:numRef>
          </c:cat>
          <c:val>
            <c:numRef>
              <c:f>'[2017 stats.xlsx]Sheet1'!$C$3:$H$3</c:f>
              <c:numCache>
                <c:formatCode>0</c:formatCode>
                <c:ptCount val="6"/>
                <c:pt idx="0">
                  <c:v>101.42857142857143</c:v>
                </c:pt>
                <c:pt idx="1">
                  <c:v>102.44444444444444</c:v>
                </c:pt>
                <c:pt idx="2">
                  <c:v>83.5</c:v>
                </c:pt>
                <c:pt idx="3">
                  <c:v>94</c:v>
                </c:pt>
                <c:pt idx="4">
                  <c:v>119</c:v>
                </c:pt>
                <c:pt idx="5">
                  <c:v>141</c:v>
                </c:pt>
              </c:numCache>
            </c:numRef>
          </c:val>
          <c:smooth val="0"/>
          <c:extLst>
            <c:ext xmlns:c16="http://schemas.microsoft.com/office/drawing/2014/chart" uri="{C3380CC4-5D6E-409C-BE32-E72D297353CC}">
              <c16:uniqueId val="{00000000-EB8A-4CE0-8BF7-A10DB676A2C0}"/>
            </c:ext>
          </c:extLst>
        </c:ser>
        <c:dLbls>
          <c:showLegendKey val="0"/>
          <c:showVal val="0"/>
          <c:showCatName val="0"/>
          <c:showSerName val="0"/>
          <c:showPercent val="0"/>
          <c:showBubbleSize val="0"/>
        </c:dLbls>
        <c:smooth val="0"/>
        <c:axId val="284315584"/>
        <c:axId val="284315976"/>
      </c:lineChart>
      <c:catAx>
        <c:axId val="28431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315976"/>
        <c:crosses val="autoZero"/>
        <c:auto val="1"/>
        <c:lblAlgn val="ctr"/>
        <c:lblOffset val="100"/>
        <c:noMultiLvlLbl val="0"/>
      </c:catAx>
      <c:valAx>
        <c:axId val="284315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31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45 Nationals</a:t>
            </a:r>
          </a:p>
        </c:rich>
      </c:tx>
      <c:layout>
        <c:manualLayout>
          <c:xMode val="edge"/>
          <c:yMode val="edge"/>
          <c:x val="0.3096883213819635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40181616068139"/>
          <c:y val="4.3281533369902134E-2"/>
          <c:w val="0.89552445944256964"/>
          <c:h val="0.77033040869891267"/>
        </c:manualLayout>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forward val="20"/>
            <c:dispRSqr val="0"/>
            <c:dispEq val="0"/>
          </c:trendline>
          <c:val>
            <c:numRef>
              <c:f>'[2017 stats.xlsx]Sheet1'!$N$3:$N$47</c:f>
              <c:numCache>
                <c:formatCode>General</c:formatCode>
                <c:ptCount val="45"/>
                <c:pt idx="0">
                  <c:v>147</c:v>
                </c:pt>
                <c:pt idx="1">
                  <c:v>85</c:v>
                </c:pt>
                <c:pt idx="2">
                  <c:v>84</c:v>
                </c:pt>
                <c:pt idx="3">
                  <c:v>136</c:v>
                </c:pt>
                <c:pt idx="4">
                  <c:v>90</c:v>
                </c:pt>
                <c:pt idx="5">
                  <c:v>109</c:v>
                </c:pt>
                <c:pt idx="6">
                  <c:v>90</c:v>
                </c:pt>
                <c:pt idx="7">
                  <c:v>116</c:v>
                </c:pt>
                <c:pt idx="8">
                  <c:v>118</c:v>
                </c:pt>
                <c:pt idx="9">
                  <c:v>113</c:v>
                </c:pt>
                <c:pt idx="10">
                  <c:v>120</c:v>
                </c:pt>
                <c:pt idx="11">
                  <c:v>104</c:v>
                </c:pt>
                <c:pt idx="12">
                  <c:v>85</c:v>
                </c:pt>
                <c:pt idx="13">
                  <c:v>99</c:v>
                </c:pt>
                <c:pt idx="14">
                  <c:v>83</c:v>
                </c:pt>
                <c:pt idx="15">
                  <c:v>100</c:v>
                </c:pt>
                <c:pt idx="16">
                  <c:v>90</c:v>
                </c:pt>
                <c:pt idx="17">
                  <c:v>88</c:v>
                </c:pt>
                <c:pt idx="18">
                  <c:v>74</c:v>
                </c:pt>
                <c:pt idx="19">
                  <c:v>94</c:v>
                </c:pt>
                <c:pt idx="20">
                  <c:v>76</c:v>
                </c:pt>
                <c:pt idx="21">
                  <c:v>79</c:v>
                </c:pt>
                <c:pt idx="22">
                  <c:v>100</c:v>
                </c:pt>
                <c:pt idx="23">
                  <c:v>97</c:v>
                </c:pt>
                <c:pt idx="24">
                  <c:v>90</c:v>
                </c:pt>
                <c:pt idx="25">
                  <c:v>78</c:v>
                </c:pt>
                <c:pt idx="26">
                  <c:v>95</c:v>
                </c:pt>
                <c:pt idx="27">
                  <c:v>104</c:v>
                </c:pt>
                <c:pt idx="28">
                  <c:v>120</c:v>
                </c:pt>
                <c:pt idx="29">
                  <c:v>121</c:v>
                </c:pt>
                <c:pt idx="30">
                  <c:v>120</c:v>
                </c:pt>
                <c:pt idx="31">
                  <c:v>90</c:v>
                </c:pt>
                <c:pt idx="32">
                  <c:v>120</c:v>
                </c:pt>
                <c:pt idx="33">
                  <c:v>121</c:v>
                </c:pt>
                <c:pt idx="34">
                  <c:v>128</c:v>
                </c:pt>
                <c:pt idx="35">
                  <c:v>130</c:v>
                </c:pt>
                <c:pt idx="36">
                  <c:v>161</c:v>
                </c:pt>
                <c:pt idx="37">
                  <c:v>168</c:v>
                </c:pt>
                <c:pt idx="38">
                  <c:v>141</c:v>
                </c:pt>
                <c:pt idx="39">
                  <c:v>135</c:v>
                </c:pt>
                <c:pt idx="40">
                  <c:v>136</c:v>
                </c:pt>
                <c:pt idx="41">
                  <c:v>138</c:v>
                </c:pt>
                <c:pt idx="42">
                  <c:v>135</c:v>
                </c:pt>
                <c:pt idx="43">
                  <c:v>127</c:v>
                </c:pt>
                <c:pt idx="44">
                  <c:v>128</c:v>
                </c:pt>
              </c:numCache>
            </c:numRef>
          </c:val>
          <c:smooth val="0"/>
          <c:extLst>
            <c:ext xmlns:c16="http://schemas.microsoft.com/office/drawing/2014/chart" uri="{C3380CC4-5D6E-409C-BE32-E72D297353CC}">
              <c16:uniqueId val="{00000000-1A2F-40EF-A6EE-990FC7B1A1BB}"/>
            </c:ext>
          </c:extLst>
        </c:ser>
        <c:dLbls>
          <c:showLegendKey val="0"/>
          <c:showVal val="0"/>
          <c:showCatName val="0"/>
          <c:showSerName val="0"/>
          <c:showPercent val="0"/>
          <c:showBubbleSize val="0"/>
        </c:dLbls>
        <c:smooth val="0"/>
        <c:axId val="284316760"/>
        <c:axId val="284317544"/>
      </c:lineChart>
      <c:catAx>
        <c:axId val="284316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317544"/>
        <c:crosses val="autoZero"/>
        <c:auto val="1"/>
        <c:lblAlgn val="ctr"/>
        <c:lblOffset val="100"/>
        <c:noMultiLvlLbl val="0"/>
      </c:catAx>
      <c:valAx>
        <c:axId val="284317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316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21T13:32:35.280"/>
    </inkml:context>
    <inkml:brush xml:id="br0">
      <inkml:brushProperty name="width" value="0.05292" units="cm"/>
      <inkml:brushProperty name="height" value="0.10583" units="cm"/>
      <inkml:brushProperty name="color" value="#FF00FF"/>
      <inkml:brushProperty name="tip" value="rectangle"/>
      <inkml:brushProperty name="rasterOp" value="maskPen"/>
      <inkml:brushProperty name="ignorePressure" value="1"/>
    </inkml:brush>
  </inkml:definitions>
  <inkml:trace contextRef="#ctx0" brushRef="#br0">10115 1,'-4'0,"-5"0,-6 0,-7 0,-5 0,-6 0,-5 0,-8 0,-1 4,-12 5,0 1,-2 0,-3-3,1-2,-5 1,2 1,3-1,1-2,7-2,4-1,3 0,2-1,4 0,2 4,3 1,4 0,-5-1,-3-2,0 0,0-1,-1 4,-6 0,1 0,1 3,-4 0,-6 3,-1-1,5-2,-1-2,0-2,6 2,-2 4,-8 5,1-1,6-2,8-4,7-2,1-4,6 4,5-1,1 0,1-2,4 4,0 3,0 6,2 10,1 3,-3-1,-2-5,-1-2,-2-5,-1-1,-1 1,0-2,0 0,0-2,0-2,0 4,0 0,0-3,0-2,-4 1,-1-2,1-2,0-1,1-3,1 0,2-2,-4 0,-1-1,-4 1,-4 0,-4-1,1 1,-1 0,3 0,3 0,4 0,3 0,3 0,1 0,0 0,-3 0,-1 0,0 0,0 0,2 0,1 0,0 0,-3 0,-9 0,-3 0,2 0,4 0,2 0,0 0,-3 0,0 0,-2 0,1 0,-1 0,2 0,2 0,-5 0,-4 0,1 0,4 0,3 0,-4 0,1 0,-3 0,3 0,3 0,3 0,3 0,2 0,2 0,1 0,0 0,-1 0,1 0,0 0,0 0,-1 0,0 0,1 0,-1 0,0 0,0 0,-3 0,-7 0,0 0,-3 0,1 0,-2 0,2 0,3 0,3 0,3 4,1 5,2 2,0 2,1 4,0-2,0-3,-1-4,1 2,-1-2,1-2,-1 2,4 4,2-1,-1-1,-4 1,-4 2,4 4,-2-1,-2-4,1 1,0 1,0 0,-3-4,-4 1,-6-2,-7-1,-5-4,-1-1,0-2,4 12,0 3,-2-1,5-3,-11 0,-4 3,5-2,7-3,4 1,5-1,5-3,1 2,6 3,3 0,2-3,0-2,1 2,-1-2,-1-1,0 3,0-1,-1-2,1-1,-5 1,-2 1,-3 7,0 1,1 2,3 2,-3-2,1-4,1 0,-2 2,-4 6,-4-1,1 1,3 1,4-4,3 0,2 4,2-1,2 0,-1-4,-3 3,-1-1,-1-1,2-2,-3-1,-1 2,1 1,-2-2,0 1,1 1,2-3,3 1,0 1,2-2,0-4,0 1,-7 2,-3-2,-4 2,1 2,2 3,4 2,2-3,3 0,1 0,2-2,-5-4,0 4,-1-1,6 2,2-3,1-4,-1 1,-4-1,-2-3,-1 1,1 0,1-1,4 5,-2 2,0 1,-1 3,-4-1,-1-1,1-2,0-3,-6 7,-5 2,-5 1,3 1,-1-3,-5-1,2 1,5 1,-3 1,1 1,6 1,-5 0,6 1,4 0,5 0,1-4,3-5,0-2,4 2,2-3,-1-2,-1 0,2 3,1 0,-2-4,3 2,0-1,2 1,-1-1,-5 2,-1 3,0-1,-1-3,0-3,2 0,1 0,0-2,2 2,0 4,-1 0,-1 1,-3 0,-1 0,-5 7,-2 0,0 0,5 2,2-4,1-1,1 1,-2 2,0-3,0-1,-1 2,-1 2,4 0,6 3,5 0,-1-4,3 0,1 0,3 1,1 1,1 1,1 1,0 0,0 1,1 0,3 0,2 0,-1 0,3-5,5 0,3-5,4 1,-2 0,0-1,1-3,1 0,2 2,0 0,2 0,-1 0,1 0,0-2,0-2,0-3,0-2,-4 1,2 1,2-1,5-1,1-2,4 3,0 1,-1 3,-3 1,-2-2,-2 1,2 0,6-1,0-3,2-2,0-2,1 4,3 0,2 0,3-1,-3-2,0 0,-4-1,1-1,5 0,-1 0,5-1,2 1,0 0,-4 0,7 0,-2 0,-6 0,-2 0,-1 0,-3 0,0 0,-3 0,-3 0,0 0,3 0,4 0,2 0,-1 0,-4 0,0 0,-2-4,-3-2,1 1,2-3,5-4,-2-1,2 3,1 3,-1-2,-4 1,-5-2,2-4,-2 1,3 2,-1 4,-2 2,2-1,3-1,4-2,3 0,2-2,-6-4,2 1,-2-1,-7-3,-5 3,-4 3,-1 0,4 2,9 3,7 2,0 2,1 2,-2-3,-5-1,-4 0,-3 1,1 2,-1 0,4 2,3-1,5 1,-2 1,1-1,3 0,0 0,-1 0,-5 0,-5 0,5 0,0 0,-2 0,-3 0,0 0,0 0,2 0,8 0,0 0,-3 0,1 0,-4 0,2 0,-3 0,-3 0,1 0,-1 0,-5 4,0 10,-1 6,0 4,-1 1,4 6,1 0,-1 0,-5-2,-3 3,-5-1,-5-1,-4-1,-4-3,-2-1,-1 0,-1-1,0-1,0 1,0-1,1 4,-1 2,1 4,0 0,0-1,-8-2,-11-7,-6 2,-3 0,-4-4,-6-6,1-5,-7 0,1 1,4 4,-4 3,-3 3,-5 1,1-2,2-6,1 0,-4 1,2-1,3 0,-4-2,-2-3,5 5,2 0,-4-2,-5-4,2-2,2-3,2-2,-4-1,-1 0,-3-1,-4 5,-9 1,-4 4,-2 0,-4-1,-1-2,5-3,3 4,6 3,6 1,9-2,1 2,6-2,5 3,2 3,3-2,3 2,3-2,-2 1,0-2,-2 5,-1 3,2 4,2 0,1 1,7 4,6 1,1 0,4-2,-1-5,2 1,2 5,2 6,2 4,2 0,1-2,4-4,6 1,1-2,2-2,4-2,7 2,3 1,1-6,0-3,-1-5,-1-1,-5 0,-2 2,0-2,5 4,2-2,5-3,1 0,3 0,4-1,0-3,0 0,-2-2,1 6,2 5,3-2,-3-3,0-5,-2-4,0 2,6-2,-1-1,1 3,0-1,2 0,0-3,1-1,-4-1,4-2,1 0,8 0,12 8,2 2,-3 0,7 2,-5-1,-1 2,-6-1,-4-4,-4-2,-3-2,-3-2,4-2,4 0,1 0,-1-1,-2 1,1-1,-3 1,0 0,0-4,0-6,-6 0,-3-4,9-2,2 1,1-1,7-6,1 1,-3 4,2 1,-7 3,-3 3,-8 5,-7 2,-5 2,-5 1,2-8,-1-6,-4-5,-3-3,-1-2,1 3,0 1,1 0,4-1,-1 0,-2 2,4 2,1 3,0 3,-1 5,-1-1,4 0,0 2,-1 1,-1-2,-2-1,4 2,4 1,12-7,3-1,1 1,0 3,0-2,-5 1,-6 2,-2 3,-6-3,-6 0,-2 2,-1 1,0 1,-1-2,2-1,3 0,3 2,-5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21T13:32:19.560"/>
    </inkml:context>
    <inkml:brush xml:id="br0">
      <inkml:brushProperty name="width" value="0.10583" units="cm"/>
      <inkml:brushProperty name="height" value="0.10583" units="cm"/>
      <inkml:brushProperty name="color" value="#ED1C24"/>
      <inkml:brushProperty name="ignorePressure" value="1"/>
    </inkml:brush>
  </inkml:definitions>
  <inkml:trace contextRef="#ctx0" brushRef="#br0">1 239,'0'4,"0"5,0 6,0 4,0 2,0 3,0 0,0 1,0-1,0 1,0-1,0 1,0-1,0-1,0 1,0 0,0 4,0 1,0-1,0 0,0-1,0-1,0-2,0 0,0 0,0 4,0 1,0-1,4 0,1-2,0 0,0-1,1-5,2-2,-2 1,2 0,1 1,1 2,5-3,2-5,4-5,5-4,3-2,0 1,0 1,-2-1,-1-1,-5 4,2-1,1 0,1-2,0 7,-1 1,1-1,-1-2,0-3,0-3,-1-1,1-2,0 0,0 0,-1 3,1 2,0 0,-1-1,5 2,1 1,0 0,-1-3,-1-1,2-1,1-2,0 1,-3-2,0 1,-2 0,0 0,-1-1,-1 1,1 0,-1 0,1 0,-1 0,5 0,1 0,0 0,-1 0,-2 0,0 0,-1 0,-1-4,0-5,3-6,-2-3,-2-4,-4-1,-2-2,0 0,2 1,-3-1,-4 1,-4 0,-3 0,-3 0,-1 0,-2 0,1 1,-1-1,0 0,1-4,-1-1,1 1,0 0,-4 1,-1 1,-1-2,2-2,1-3,2 0,-4 6,-1 3,-3 1,-1 2,3-1,-3 4,-3 1,0-1,-1-1,1-6,4-2,2-1,-1 4,1 3,1 0,-2 4,1 1,-4 3,1 0,2-2,-1-3,-4-2,-4-1,-2 2,1 1,1 3,-2 4,-1 4,2 0,1 0,-1 2,-2 1,-1 2,-5 1,-2 1,-1 0,1 0,1 0,1 1,5-5,2-1,1 0,-2 0,-1 3,0 0,-2 1,0 0,-1 1,0 0,0 1,1-5,-5-1,-2 0,1 1,1 1,2 1,0 1,1 1,1 0,1 0,-1 0,1 0,-1 0,1 0,-1 1,0-1,1 0,-1 0,0 0,0 0,1 0,-1 0,0 0,0 0,1 0,-1 0,4 4,6 5,1 6,2 3,4 4,2 1,-1 2,-4-1,-1 1,7 0,7-5,3-1,5 0,4 0,4-2,3-4,6-5,1 1,-3 2,-3 0,0-2,-1-3,-4 2,-1-1,-3 3,-1 0,3-2,5 5,5 1,0-2,1 1,-4 3,-3 6,-4 3,-1-2,-3-1,1 0,2-1,-2 2,1-5,3 0,1 1,-1 0,0 2,-3 1,-4 1,-3 0,1-3,-1-1,-2-1,-1 2,-2 1,-1 5,4-2,4 0,1-2,-1 1,2-4,3-1,3 0,-1 1,0 2,2 1,2 1,2-4,0-1,2-3,-5 0,0 1,0-2,1-4,1-3,1 1,1 0,0-3,1-1,4-1,1-2,0-1,-1 0,-1 0,-1-1,-1 1,-1 0,-1 0,1-5,-5-4,-4-6,-6-7,-4-5,-3-2,-2 1,-1 0,0 2,0 0,0 1,1 1,-1 0,1 1,-4-1,-5 1,-6 3,-4 6,-2 1,-3-2,0-1,-1 1,1 3,3 0,2 2,0 3,3-2,1-3,-2 0,-2 2,-1 0,-2 0,3-1,1 0,-1 3,3-2,0 2,-1 1,-2 2,-1 2,-2 2,3-4,1 0,-1 0,-1 2,-1-4,-1 0,-1-3,-1 0,0 2,4-1,2 0,-1 1,3-1,1 1,-2 1,-2 3,-1 1,2-3,4-4,1-8,3-6,2-2,3-1,3-4,5-1,6 5,2 3,3 2,3 5,6 4,5 6,0 3,0 2,-1 2,-1 1,0 0,-2 0,0 0,0-1,0 1,-1-1,1 0,-1 0,1 0,0 0,-5-4,0-2,3 1,3 1,1 1,0 1,0 1,-1 1,-4-4,-2-1,0 0,-4-3,1-4,0 0,-1-3,0-1,1-4,3 3,-2 0,-5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21T13:39:13.991"/>
    </inkml:context>
    <inkml:brush xml:id="br0">
      <inkml:brushProperty name="width" value="0.10583" units="cm"/>
      <inkml:brushProperty name="height" value="0.10583" units="cm"/>
      <inkml:brushProperty name="ignorePressure" value="1"/>
    </inkml:brush>
  </inkml:definitions>
  <inkml:trace contextRef="#ctx0" brushRef="#br0">0 4395,'4'0,"6"0,4 0,5 0,2 0,3 0,4 0,2 0,0 0,-1 0,-2 0,-1 0,-1 0,-1 0,0 0,0 0,-1 0,1 0,-1 0,1 0,-1 0,1 0,0 0,-1 0,1 0,0 0,0 0,-1 0,1 0,0 0,0 0,-1 0,1 0,0 0,0 0,-1 0,1 0,-4 4,-2 1,1 0,-4 3,1 1,1-2,1-2,3-2,1-1,0-1,2-1,0-1,0 1,0 0,0-1,0 1,0 0,0 0,0 0,7 0,4 0,-1 0,2 0,-1 0,-3 0,-2 0,-2 0,-3 4,0 1,-2 1,1-2,3-1,1-2,1 0,-6 4,-1 4,-6 6,-1-1,1-2,2-3,2-4,-3 2,0 0,1-2,-2 3,0 0,1-2,-2 3,0 3,-2 4,1 0,-3 0,-2 6,-3 3,1 2,0 0,-2-1,-1 0,-2-1,0-1,-2 0,0 0,0 0,-1-1,1 1,0 0,0-1,0 1,0 0,0-1,0 1,0 0,0 4,0 1,0 0,0-2,0 0,0-1,0-2,0 1,0-2,0 1,0-1,0 1,0-1,0 1,0 0,0-1,0 1,0 0,0 0,0-1,0 1,0 0,0 8,0 2,0 0,-4 2,-2-1,1-2,-3-4,-4-1,-1-3,3 0,3 2,-6 2,-1-1,3 0,3-2,2 3,3 1,-2 0,-1-3,1 4,-3 0,1 2,0 1,3 1,-4 0,1-2,1-3,2-3,1-1,2 2,0 1,1 0,0-2,1-1,-1-1,0 0,1-1,-1 0,0-1,0 1,0-1,0 1,0-1,0 1,0 0,0-1,0 1,0 0,0 4,0 1,0 0,-4-1,-2-2,1 0,1-2,1 1,1-2,1 1,1-1,0 1,0 4,0 5,1 5,-1 0,0-2,0-3,0-4,0 2,0 3,0 1,0-2,0-3,0-2,0 2,-4-4,-1-3,-1 0,2-1,1 0,-3 0,0 1,1 1,1-1,1 1,1 3,1 3,-3 3,-1 0,0 3,1-1,2-2,0-3,1-3,1-1,0-1,0-2,0 1,0-1,1 0,-1 0,0 1,0-1,0 1,0 0,0 0,0-1,0 1,0 0,0 0,0 3,0 2,0 0,0-1,0-1,0-2,0 0,0-1,0 0,0 4,0 1,0-1,0 0,4-2,1 0,0-1,-1-1,3-5,1 0,-2 3,-2 3,-1 0,3-3,0-1,-1-1,-1 0,3-2,0-2,-2 2,0 1,2 2,4 1,0 1,2 0,0 1,0 8,3-1,-1-2,0-6,2-7,-2-2,1-3,1 0,-2 2,1 4,5-2,3-3,2-4,1-3,-1-2,-1-2,0-1,0-1,-1 0,0 1,-1-1,1 1,-4-5,-6-4,-5-6,0 1,-2-2,-1-3,-3-1,-1-2,-1-1,-1 0,0-1,4 0,5 3,1 3,3-1,-1-1,2-1,-2-1,-2 0,-4-2,-2 0,-2 1,6-1,3 0,-2 0,-1 0,-3 0,-1 0,-3-3,0-3,-1-2,3 2,2 4,0 1,-1 2,-1 0,-2 0,4-4,1-6,-1 0,-1 0,3 2,0 3,-1 1,-2 2,3 1,0 0,3 5,-1 1,-1 0,-2-2,2 0,-1-2,-1-1,-2-4,-1-2,-2 0,0 1,-1-3,-1 0,1 1,0 1,4 3,5-4,1 0,-1-3,-2-4,-2 0,-2 3,2-2,5-2,1 1,-3 3,-1 3,5 3,2 2,1 2,3-4,-2-5,-3 0,-5 0,-3 3,-2 2,-2 2,-2 1,1 0,3 2,2-1,-1 1,0 0,-1-1,-2-3,0-2,0-4,-1-4,4-4,1 0,4 8,0 6,-1-2,-2 1,-2 1,-2-3,-1-4,3 3,1 3,4 6,0-1,-1 0,2-1,-1 0,-2-1,-2-3,-2-1,-1-4,-2-5,0 1,0 2,4 4,1 2,-1-2,0 1,-1 1,3-7,0 0,0 0,-2 0,-1 1,-2 3,0 2,-1 3,0-7,0-5,4 0,1-1,4-3,0 3,-1 3,-2 1,-2 2,2 3,1 2,-2 3,-1 1,2-3,1-1,-1-3,-2-1,3 6,0 3,-1 2,-2 0,-1-4,2-1,1-1,0 1,-2 1,-2 0,0 1,3 5,0 2,0-5,-1-2,3 4,0 0,-1 1,-2-1,3-1,4-4,0-3,3-3,2-2,-1 3,1 1,1 6,-1 3,-5 2,1-1,2-1,3 4,-2 0,1 3,2 4,1 4,3 2,0 3,1 1,1 0,0 1,0 0,0-1,0 5,-4 4,-5 6,-2 0,-3 1,2-2,2-3,2 0,0 3,-4 3,0-2,-1 1,5 1,-1 3,2 1,-2 2,1 4,1 2,-3 0,-2 0,-1-2,3-2,-1 0,-3 0,0-6,0 0,-3-1,-2 1,-2 2,-2 5,4 2,0 0,-1 4,0 0,-1-1,-2-2,0-2,-1-1,0 3,0 0,0 0,7-2,4 0,-1-2,-2-1,-2 0,-2 0,-2 0,-1-1,-1 1,-1-1,1 1,-1-1,1 1,0 0,0 0,0-1,-1 1,1 0,0 0,0-1,1 5,-1 1,0 0,0-1,0-1,0 2,0 5,0 1,0 2,0-1,0-3,0-2,0 1,0-1,0-2,4 3,1 0,0-2,-1-2,-1-1,-1 2,-1 1,-1-1,0-2,0 0,0-2,0-1,0 0,-1 0,1 4,0 4,0 2,0-1,-4-2,-1-3,0-1,1-2,1-1,1 8,-3 2,-1-1,1-1,1 1,1 0,2-3,-4 3,-5 3,0 0,1-3,-2-2,1-3,2-2,3-1,2 3,-3 1,0-1,1-1,1 0,2 2,0 1,-2-1,-2-1,-3 2,0 1,1-1,2-2,3 6,1 2,1-1,-3-7,-2 0,2 0,0-2,1-1,2 0,0-1,-3 0,-2 0,-3-1,0 1,1-1,2 1,3 0,0 3,3 2,-1 0,-2-1,-2-1,-4-6,0-1,-3-1,1 0,2 2,2 1,-1 0,1 1,1 1,2 0,2 0,0 0,2 4,0 1,0 0,0-1,1-1,-1-2,0 0,0-1,0 0,0-1,0 1,0-1,0 1,4-1,2 1,-1 0,3-1,0 1,7-4,1-2,-2 1,0 1,2 0,2-2,-2 0,1-4,5 4,-1 3,0-2,4 4,3-2,3-1,-2 1,-3-4,-1-4,-2-5,4-7,2-9,-5-6,2-9,1-5,-1 3,-4-3,-3-1,-3-3,3-8,-2-2,-4-1,-3-6,-5-3,-2 0,-2 1,3 4,1 7,-1 2,0 3,2-1,1 3,-1 2,2 3,0 1,3 2,-1 1,-1 1,-4-5,3 0,-1-5,-1-4,2 0,0 3,7 2,0 3,-2-1,-3-1,1 2,-2-6,2-2,-1 2,-3-2,-1-6,1 0,0 3,3 1,-1-6,-1 1,-3 5,-1 3,-2 1,2 2,2-5,-1-1,-2 3,0-1,-2-6,0 0,-1 0,0-6,0-2,8 8,2-6,0 2,3 5,2-2,3-3,-1 4,-5 4,-3 2,1-2,-2-2,-2-2,2-2,0 3,-2-4,-2 2,-1 5,-2 0,0 3,-1 0,0 2,3 2,2-1,0-3,-1 0,-1-1,3 1,0-5,0-4,-2 2,-1 4,-2 1,0-2,-1 3,0 3,0 3,4-5,5 4,1 3,-1-2,-2-3,-2-5,-2 2,-2 1,-1 4,0 3,0-1,-1-4,1-1,0-1,-1 0,1-1,0 2,0 2,0-5,0 0,0-6,0-7,0 0,0 6,0 6,0-3,0-2,0-1,0-2,0 0,0 3,0 5,0 2,0 2,0 4,0 3,0 2,0-3,0 0,0 1,0 0,0 2,-4 1,-1 1,0-4,1-1,1 0,-3 6,-4 6,-1 2,1-1,4-1,1-2,2-1,-2-2,0-2,-4 1,0-1,-7 0,0-1,2 1,0 0,1 1,0-1,-2 0,1-4,0 3,-3 2,-6-4,-3 3,2 2,2 0,1 0,-1 0,0-1,3 0,1 3,0 2,-2 4,0-5,-2 2,-5 0,-2-6,0 1,1 5,1 0,1 4,1 0,1 2,-4 3,-1-1,1-4,0 2,2 1,-4-1,0 2,1 1,1 3,2 3,-4-4,0 0,1-3,1 0,2 2,1 1,-4 2,0 2,0 2,-2-1,-5-2,4-6,-1-1,-2 1,-4-6,1-5,3 2,3 3,4 5,1 4,-2-2,0 1,1 2,1 2,1 1,5-3,2-1,0 1,-1 1,4-7,-1-1,0 1,-2-1,-2 0,-1 4,-1-2,0-3,-1 1,0 2,0 3,0 3,-4-6,-2-2,1 2,6-2,1 1,-2 3,-2 2,0-1,-4-4,-1 0,1 2,1-2,-2 2,4-3,2-2,2 0,1 3,0 0,-1-3,0 1,0 3,-4-2,-2-5,0-1,1 3,1 4,-2-1,-2 3,2-2,1-3,2-7,0 0,2 4,4 0,-2 3,-2 5,4-1,-4 1,3-2,-3 2,-2-3,0 2,0 2,1-2,-4-3,-5 1,-1 2,2-1,2 1,3 3,6-2,2-4,-3-3,-2 1,0 3,3 0,2-3,1 2,-2 3,-8-2,-4 3,-8-7,-1-3,-2-4,-5-1,-3-4,4 1,2-2,0 0,5 1,0 5,8 2,6 6,-10-8,-2 0,2-4,3 3,-1 2,1 3,3 6,-5-7,-2 0,7-1,4 3,3 1,5-1,2-5,0-3,3-2,-1 1,-1 1,2 0,3 1,4 1,2 0,-5-4,-1-1,1 0,2 2,3 0,2-2,1-1,2 0,0-2,1 1,-1 0,1 2,-1 3,0 0,0 2,0 0,4 4,6 2,4 4,5-4,2-3,3 3,0 3,1 5,0 4,-1-1,1 1,-1-3,0 0,0 2,-5-2,0 0,-5-2,4 1,4-2,0 1,-2-2,-1 2,1 2,-4-1,0 1,5-6,4 0,0 2,1-1,0 3,0-2,-1 2,-1-1,0 1,-4-2,-2-2,1 1,0-1,2-2,1-2,5 2,-3 0,0-1,-5-2,-2 3,1 0,1-1,1-1,2-2,0-1,-2-1,-2 3,-3 1,-1 1,2-2,-2-1,1-2,-3 1,-2-2,-4 0,-3 0,-1 1,-2-1,0 0,-1 0,0 0,1 0,0-4,-1-1,1 0,0 2,-4 4,-5 3,-6 4,-4 6,-2-1,-2 3,-2 2,0 2,1 2,-1 1,1 1,-1 0,2 1,-1-1,0 0,0 1,1-1,-1 0,-4 0,-1 0,0 0,1 0,2 0,0 0,1 0,1 0,0 0,1 0,-1 0,-3 0,-2 4,0 1,1 1,2-2,0-1,2-2,-5 0,0 0,1-1,0 0,1-1,2 1,0 0,1 0,5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21T13:39:54.209"/>
    </inkml:context>
    <inkml:brush xml:id="br0">
      <inkml:brushProperty name="width" value="0.10583" units="cm"/>
      <inkml:brushProperty name="height" value="0.10583" units="cm"/>
      <inkml:brushProperty name="color" value="#ED1C24"/>
      <inkml:brushProperty name="ignorePressure" value="1"/>
    </inkml:brush>
  </inkml:definitions>
  <inkml:trace contextRef="#ctx0" brushRef="#br0">0 1,'4'0,"2"4,-1 5,-1 5,-1 5,-1 3,-1 1,-1 1,0 1,0 0,0 0,-1-1,1 0,0 0,0 0,0 0,0-1,0 1,0 0,4-5,1 0,0-1,0 2,-2 1,-2 1,0 0,0 2,-1 0,4-1,1 1,4 0,0 0,-1 0,-2 0,-2 0,-2 0,-1-1,3 5,1 1,0 0,-1-1,-2-1,0-2,-1 0,-1-1,0 0,0-1,-1 1,1-1,0 1,4-5,1 0,0-1,0 2,1-3,6-1,-1 2,-1 1,-3 6,-2 2,-3 1,-1 0,-1-1,8-1,2-1,0-1,-2 0,-2 0,-3 0,3-1,0 1,3-1,0 5,3-3,-1-2,-2 0,-3 0,1-5,1 0,-2 0,-2 1,-2 2,0 1,-2 0,0 2,4-4,1-6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6-21T13:40:15.694"/>
    </inkml:context>
    <inkml:brush xml:id="br0">
      <inkml:brushProperty name="width" value="0.10583" units="cm"/>
      <inkml:brushProperty name="height" value="0.10583" units="cm"/>
      <inkml:brushProperty name="color" value="#ED1C24"/>
      <inkml:brushProperty name="ignorePressure" value="1"/>
    </inkml:brush>
  </inkml:definitions>
  <inkml:trace contextRef="#ctx0" brushRef="#br0">9120 1,'0'8,"0"15,0 7,0 7,0 5,0 0,0-4,0-4,0-3,0-4,0-2,0-1,0-1,0 4,0 5,0 2,0-2,0 7,0 0,4-2,1-4,0 1,3-1,1-3,2-1,-1-3,-2-1,2-1,0-1,-3 1,-2 3,2 2,-1-1,0 0,-2 3,-1-1,-2 0,0-2,-1-1,-1-1,1-2,0 0,0 4,-1 0,1 5,0 0,0-1,0-3,0-1,0-2,0 2,0 2,0-2,0 0,0-2,0-1,0 4,4 4,2 1,-1 3,-1-1,-1 1,-1-1,-1-3,3-3,1-2,0-3,-1 4,-1 0,-1-1,-2-1,1 3,-1 1,0 2,-1 5,1-1,0-2,0-4,0 2,0-1,-4-6,-2-4,-3-5,-8-5,-6-6,-3-2,0-4,-5 0,-1-1,-3 0,-11 0,-3 0,0 1,-5-1,0 1,4 0,3 0,1 0,1 0,-1 0,4 0,1 0,4 0,-1 0,3 0,3 0,2 0,4 0,-7 0,-2 0,-3 0,-6 0,-5 0,-10 0,-19 0,-4 0,-5 0,1 0,6 0,14 0,9 0,11 0,4 0,7 0,3 0,5 0,2 0,-6 0,-15 0,-11 0,-8 0,-6 0,-6 0,-6 0,3 0,-2 0,-2-8,0-2,3-5,7 2,-4 2,-1 3,5-1,7 1,3 2,-5-2,3 0,3 1,5 3,1 1,-4-2,-2-1,-3 1,2 1,-1 1,-1 2,-1 0,10-3,-1-2,2-3,-11 0,-5 1,1-1,0-5,1 2,4 2,5-2,5 2,7 3,1 2,0-6,4-1,-2 1,-6-1,-6 1,-5-1,0 1,2 2,4-1,4 2,-2-3,-3 1,-8 2,-2 2,-4 3,-2-3,-1-4,0 0,1-3,5 1,1 2,2 0,-1-4,-2-2,-4 0,2 4,4 0,2-3,0-2,-1-2,-1 1,-2 5,-1-1,-1 0,0 0,3 4,-2 4,-1 2,2 2,10-3,2 0,8-4,3-4,6 0,5-1,1 1,-2-1,1 1,-1 4,-7 3,-1 3,0-3,4 0,3 1,1 2,-6 0,-4-2,2-5,-3-1,-3-2,-4-3,-1 1,4 3,4 4,1 3,4 2,2 2,-1 1,3 1,3 0,4-1,4 1,1-1,2 0,-3 1,-2-1,1 0,1 0,-3 0,-5 0,0 0,-2 0,1 0,2 0,4 0,2 0,2 0,2 0,4 4,6 5,5 5,5 5,10 3,9-3,9 4,6-2,8-1,3-3,3-1,-3-3,-4-4,3 9,0 1,1 2,5 1,3 1,1 4,1-2,3 3,-3-4,-3-5,0-7,-2 0,1 0,-5 0,-5 5,0 0,-3 0,-3 3,-3-3,2-1,4-2,4 4,4 0,3-5,-3-3,-3 0,-10 3,-4-1,0-3,-3 1,-2 0,5 1,5 3,2 0,-1 0,3 3,3-2,4-3,7 0,3 2,2-1,-1-3,-1 1,-1-2,3 2,1 0,3 1,4-2,3 3,4-2,2-2,-3 0,-1 0,-7 2,-6-1,-8-2,-3-2,-1-3,1 3,5 8,-2 2,5-2,-3-4,-5-2,-2-4,0-2,2 3,6 4,2 1,2-2,-1-1,-1-3,-4 2,-7 1,-1-2,0-1,3 3,-3 0,1 2,-2 1,0-2,3 2,6-1,3 2,2-1,-4-2,-6-2,2-3,-2 3,0 0,-3-1,-4-1,1 2,-2 1,-3-1,2-2,0-1,-2-1,2-2,4 0,3 0,0 0,-3 0,0-1,3 1,2 0,2 0,-1 0,-5 0,-4 4,-4 1,-2 1,1-2,1-1,-1-1,7-1,6-1,-1 0,2 0,1-1,2 1,1 0,1 0,-4 4,-5 1,4 0,2 4,6-1,-2-1,-1 2,0 0,4-2,-2-3,-3 0,-4-3,-1 0,0 3,-6 5,-2 1,-2-1,-2-2,-3-3,0-1,-2-2,3 0,10-2,6 1,4 0,3 11,-1 9,9 1,6-4,1-4,-3-5,-4-3,-4 1,-3 0,-6-1,-2-2,-5-1,-5-1,-4-1,-3 0,-1 0,-2 0,0 0,0-1,4 1,1 0,1 0,-6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C68F555-D03B-3445-8252-D499261B93B8}"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05B92-FFB4-4D4A-B45A-D87B92763C6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C68F555-D03B-3445-8252-D499261B93B8}"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05B92-FFB4-4D4A-B45A-D87B92763C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C68F555-D03B-3445-8252-D499261B93B8}"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05B92-FFB4-4D4A-B45A-D87B92763C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C68F555-D03B-3445-8252-D499261B93B8}"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05B92-FFB4-4D4A-B45A-D87B92763C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68F555-D03B-3445-8252-D499261B93B8}"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05B92-FFB4-4D4A-B45A-D87B92763C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C68F555-D03B-3445-8252-D499261B93B8}"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05B92-FFB4-4D4A-B45A-D87B92763C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C68F555-D03B-3445-8252-D499261B93B8}" type="datetimeFigureOut">
              <a:rPr lang="en-US" smtClean="0"/>
              <a:t>12/18/2017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05B92-FFB4-4D4A-B45A-D87B92763C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C68F555-D03B-3445-8252-D499261B93B8}" type="datetimeFigureOut">
              <a:rPr lang="en-US" smtClean="0"/>
              <a:t>12/18/2017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05B92-FFB4-4D4A-B45A-D87B92763C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8F555-D03B-3445-8252-D499261B93B8}" type="datetimeFigureOut">
              <a:rPr lang="en-US" smtClean="0"/>
              <a:t>12/18/2017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05B92-FFB4-4D4A-B45A-D87B92763C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C68F555-D03B-3445-8252-D499261B93B8}"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05B92-FFB4-4D4A-B45A-D87B92763C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C68F555-D03B-3445-8252-D499261B93B8}"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05B92-FFB4-4D4A-B45A-D87B92763C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rgbClr val="9DECA1">
                <a:alpha val="39000"/>
              </a:srgbClr>
            </a:gs>
            <a:gs pos="100000">
              <a:srgbClr val="FFFFFF">
                <a:alpha val="32000"/>
              </a:srgb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8F555-D03B-3445-8252-D499261B93B8}" type="datetimeFigureOut">
              <a:rPr lang="en-US" smtClean="0"/>
              <a:t>12/18/2017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05B92-FFB4-4D4A-B45A-D87B92763C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0.png"/><Relationship Id="rId3" Type="http://schemas.openxmlformats.org/officeDocument/2006/relationships/image" Target="../media/image19.jpeg"/><Relationship Id="rId7" Type="http://schemas.openxmlformats.org/officeDocument/2006/relationships/image" Target="../media/image60.png"/><Relationship Id="rId12" Type="http://schemas.openxmlformats.org/officeDocument/2006/relationships/customXml" Target="../ink/ink5.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0.png"/><Relationship Id="rId5" Type="http://schemas.openxmlformats.org/officeDocument/2006/relationships/image" Target="../media/image5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lucanbmx/" TargetMode="External"/><Relationship Id="rId7" Type="http://schemas.openxmlformats.org/officeDocument/2006/relationships/hyperlink" Target="https://www.facebook.com/groups/ratoathbmx/"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facebook.com/groups/535912519777652/" TargetMode="External"/><Relationship Id="rId5" Type="http://schemas.openxmlformats.org/officeDocument/2006/relationships/hyperlink" Target="https://www.facebook.com/courtownbmxclub/" TargetMode="External"/><Relationship Id="rId4" Type="http://schemas.openxmlformats.org/officeDocument/2006/relationships/hyperlink" Target="https://www.facebook.com/Lisburn-Bmx-Club-4562332844278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84507" y="138055"/>
            <a:ext cx="3387587" cy="1084028"/>
          </a:xfrm>
          <a:prstGeom prst="rect">
            <a:avLst/>
          </a:prstGeom>
        </p:spPr>
      </p:pic>
      <p:sp>
        <p:nvSpPr>
          <p:cNvPr id="6" name="TextBox 5"/>
          <p:cNvSpPr txBox="1"/>
          <p:nvPr/>
        </p:nvSpPr>
        <p:spPr>
          <a:xfrm>
            <a:off x="1432636" y="1494853"/>
            <a:ext cx="6438481" cy="1754326"/>
          </a:xfrm>
          <a:prstGeom prst="rect">
            <a:avLst/>
          </a:prstGeom>
          <a:noFill/>
        </p:spPr>
        <p:txBody>
          <a:bodyPr wrap="none" rtlCol="0">
            <a:spAutoFit/>
          </a:bodyPr>
          <a:lstStyle/>
          <a:p>
            <a:pPr algn="ctr"/>
            <a:r>
              <a:rPr lang="en-US" sz="4800" b="1" dirty="0">
                <a:solidFill>
                  <a:srgbClr val="521F66"/>
                </a:solidFill>
              </a:rPr>
              <a:t>Annual General Meeting</a:t>
            </a:r>
          </a:p>
          <a:p>
            <a:pPr algn="ctr"/>
            <a:endParaRPr lang="en-US" sz="800" b="1" dirty="0">
              <a:solidFill>
                <a:srgbClr val="521F66"/>
              </a:solidFill>
            </a:endParaRPr>
          </a:p>
          <a:p>
            <a:pPr algn="ctr"/>
            <a:r>
              <a:rPr lang="en-US" sz="2600" dirty="0">
                <a:solidFill>
                  <a:srgbClr val="696F75"/>
                </a:solidFill>
              </a:rPr>
              <a:t>December 7</a:t>
            </a:r>
            <a:r>
              <a:rPr lang="en-US" sz="2600" baseline="30000" dirty="0">
                <a:solidFill>
                  <a:srgbClr val="696F75"/>
                </a:solidFill>
              </a:rPr>
              <a:t>th</a:t>
            </a:r>
            <a:r>
              <a:rPr lang="en-US" sz="2600" dirty="0">
                <a:solidFill>
                  <a:srgbClr val="696F75"/>
                </a:solidFill>
              </a:rPr>
              <a:t> 2017 </a:t>
            </a:r>
          </a:p>
          <a:p>
            <a:pPr algn="ctr"/>
            <a:endParaRPr lang="en-US" sz="800" dirty="0">
              <a:solidFill>
                <a:srgbClr val="696F75"/>
              </a:solidFill>
            </a:endParaRPr>
          </a:p>
          <a:p>
            <a:pPr algn="ctr"/>
            <a:r>
              <a:rPr lang="en-US" i="1" dirty="0" err="1">
                <a:solidFill>
                  <a:srgbClr val="696F75"/>
                </a:solidFill>
              </a:rPr>
              <a:t>Newry</a:t>
            </a:r>
            <a:r>
              <a:rPr lang="en-US" i="1" dirty="0">
                <a:solidFill>
                  <a:srgbClr val="696F75"/>
                </a:solidFill>
              </a:rPr>
              <a:t> Co Down</a:t>
            </a:r>
          </a:p>
        </p:txBody>
      </p:sp>
      <p:pic>
        <p:nvPicPr>
          <p:cNvPr id="7" name="Picture 6" descr="Cycling-Irelan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1400" y="5848350"/>
            <a:ext cx="2095500" cy="628650"/>
          </a:xfrm>
          <a:prstGeom prst="rect">
            <a:avLst/>
          </a:prstGeom>
        </p:spPr>
      </p:pic>
      <p:grpSp>
        <p:nvGrpSpPr>
          <p:cNvPr id="3" name="Group 4"/>
          <p:cNvGrpSpPr>
            <a:grpSpLocks noChangeAspect="1"/>
          </p:cNvGrpSpPr>
          <p:nvPr/>
        </p:nvGrpSpPr>
        <p:grpSpPr bwMode="auto">
          <a:xfrm>
            <a:off x="2104157" y="3249179"/>
            <a:ext cx="5354638" cy="3784281"/>
            <a:chOff x="822" y="1426"/>
            <a:chExt cx="4235" cy="2993"/>
          </a:xfrm>
        </p:grpSpPr>
        <p:sp>
          <p:nvSpPr>
            <p:cNvPr id="4" name="AutoShape 3"/>
            <p:cNvSpPr>
              <a:spLocks noChangeAspect="1" noChangeArrowheads="1" noTextEdit="1"/>
            </p:cNvSpPr>
            <p:nvPr/>
          </p:nvSpPr>
          <p:spPr bwMode="auto">
            <a:xfrm>
              <a:off x="822" y="1426"/>
              <a:ext cx="4235" cy="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8" name="Freeform 5"/>
            <p:cNvSpPr>
              <a:spLocks/>
            </p:cNvSpPr>
            <p:nvPr/>
          </p:nvSpPr>
          <p:spPr bwMode="auto">
            <a:xfrm>
              <a:off x="2510" y="2963"/>
              <a:ext cx="818" cy="497"/>
            </a:xfrm>
            <a:custGeom>
              <a:avLst/>
              <a:gdLst>
                <a:gd name="T0" fmla="*/ 1689 w 2166"/>
                <a:gd name="T1" fmla="*/ 16 h 1317"/>
                <a:gd name="T2" fmla="*/ 1689 w 2166"/>
                <a:gd name="T3" fmla="*/ 16 h 1317"/>
                <a:gd name="T4" fmla="*/ 1640 w 2166"/>
                <a:gd name="T5" fmla="*/ 15 h 1317"/>
                <a:gd name="T6" fmla="*/ 444 w 2166"/>
                <a:gd name="T7" fmla="*/ 681 h 1317"/>
                <a:gd name="T8" fmla="*/ 385 w 2166"/>
                <a:gd name="T9" fmla="*/ 704 h 1317"/>
                <a:gd name="T10" fmla="*/ 29 w 2166"/>
                <a:gd name="T11" fmla="*/ 829 h 1317"/>
                <a:gd name="T12" fmla="*/ 3 w 2166"/>
                <a:gd name="T13" fmla="*/ 860 h 1317"/>
                <a:gd name="T14" fmla="*/ 4 w 2166"/>
                <a:gd name="T15" fmla="*/ 1107 h 1317"/>
                <a:gd name="T16" fmla="*/ 48 w 2166"/>
                <a:gd name="T17" fmla="*/ 1139 h 1317"/>
                <a:gd name="T18" fmla="*/ 512 w 2166"/>
                <a:gd name="T19" fmla="*/ 1112 h 1317"/>
                <a:gd name="T20" fmla="*/ 589 w 2166"/>
                <a:gd name="T21" fmla="*/ 1089 h 1317"/>
                <a:gd name="T22" fmla="*/ 1260 w 2166"/>
                <a:gd name="T23" fmla="*/ 770 h 1317"/>
                <a:gd name="T24" fmla="*/ 1305 w 2166"/>
                <a:gd name="T25" fmla="*/ 774 h 1317"/>
                <a:gd name="T26" fmla="*/ 1507 w 2166"/>
                <a:gd name="T27" fmla="*/ 1112 h 1317"/>
                <a:gd name="T28" fmla="*/ 1525 w 2166"/>
                <a:gd name="T29" fmla="*/ 1171 h 1317"/>
                <a:gd name="T30" fmla="*/ 1514 w 2166"/>
                <a:gd name="T31" fmla="*/ 1285 h 1317"/>
                <a:gd name="T32" fmla="*/ 1548 w 2166"/>
                <a:gd name="T33" fmla="*/ 1317 h 1317"/>
                <a:gd name="T34" fmla="*/ 1848 w 2166"/>
                <a:gd name="T35" fmla="*/ 1317 h 1317"/>
                <a:gd name="T36" fmla="*/ 1896 w 2166"/>
                <a:gd name="T37" fmla="*/ 1288 h 1317"/>
                <a:gd name="T38" fmla="*/ 2150 w 2166"/>
                <a:gd name="T39" fmla="*/ 972 h 1317"/>
                <a:gd name="T40" fmla="*/ 2143 w 2166"/>
                <a:gd name="T41" fmla="*/ 875 h 1317"/>
                <a:gd name="T42" fmla="*/ 1689 w 2166"/>
                <a:gd name="T43" fmla="*/ 16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66" h="1317">
                  <a:moveTo>
                    <a:pt x="1689" y="16"/>
                  </a:moveTo>
                  <a:lnTo>
                    <a:pt x="1689" y="16"/>
                  </a:lnTo>
                  <a:cubicBezTo>
                    <a:pt x="1679" y="1"/>
                    <a:pt x="1664" y="0"/>
                    <a:pt x="1640" y="15"/>
                  </a:cubicBezTo>
                  <a:lnTo>
                    <a:pt x="444" y="681"/>
                  </a:lnTo>
                  <a:cubicBezTo>
                    <a:pt x="425" y="689"/>
                    <a:pt x="407" y="698"/>
                    <a:pt x="385" y="704"/>
                  </a:cubicBezTo>
                  <a:lnTo>
                    <a:pt x="29" y="829"/>
                  </a:lnTo>
                  <a:cubicBezTo>
                    <a:pt x="0" y="834"/>
                    <a:pt x="5" y="838"/>
                    <a:pt x="3" y="860"/>
                  </a:cubicBezTo>
                  <a:lnTo>
                    <a:pt x="4" y="1107"/>
                  </a:lnTo>
                  <a:cubicBezTo>
                    <a:pt x="4" y="1130"/>
                    <a:pt x="29" y="1139"/>
                    <a:pt x="48" y="1139"/>
                  </a:cubicBezTo>
                  <a:lnTo>
                    <a:pt x="512" y="1112"/>
                  </a:lnTo>
                  <a:cubicBezTo>
                    <a:pt x="537" y="1110"/>
                    <a:pt x="567" y="1101"/>
                    <a:pt x="589" y="1089"/>
                  </a:cubicBezTo>
                  <a:lnTo>
                    <a:pt x="1260" y="770"/>
                  </a:lnTo>
                  <a:cubicBezTo>
                    <a:pt x="1277" y="761"/>
                    <a:pt x="1293" y="754"/>
                    <a:pt x="1305" y="774"/>
                  </a:cubicBezTo>
                  <a:lnTo>
                    <a:pt x="1507" y="1112"/>
                  </a:lnTo>
                  <a:cubicBezTo>
                    <a:pt x="1518" y="1127"/>
                    <a:pt x="1526" y="1153"/>
                    <a:pt x="1525" y="1171"/>
                  </a:cubicBezTo>
                  <a:lnTo>
                    <a:pt x="1514" y="1285"/>
                  </a:lnTo>
                  <a:cubicBezTo>
                    <a:pt x="1514" y="1302"/>
                    <a:pt x="1529" y="1317"/>
                    <a:pt x="1548" y="1317"/>
                  </a:cubicBezTo>
                  <a:lnTo>
                    <a:pt x="1848" y="1317"/>
                  </a:lnTo>
                  <a:cubicBezTo>
                    <a:pt x="1869" y="1317"/>
                    <a:pt x="1880" y="1307"/>
                    <a:pt x="1896" y="1288"/>
                  </a:cubicBezTo>
                  <a:lnTo>
                    <a:pt x="2150" y="972"/>
                  </a:lnTo>
                  <a:cubicBezTo>
                    <a:pt x="2166" y="927"/>
                    <a:pt x="2159" y="906"/>
                    <a:pt x="2143" y="875"/>
                  </a:cubicBezTo>
                  <a:lnTo>
                    <a:pt x="1689" y="16"/>
                  </a:lnTo>
                  <a:close/>
                </a:path>
              </a:pathLst>
            </a:custGeom>
            <a:solidFill>
              <a:srgbClr val="48256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9" name="Freeform 6"/>
            <p:cNvSpPr>
              <a:spLocks/>
            </p:cNvSpPr>
            <p:nvPr/>
          </p:nvSpPr>
          <p:spPr bwMode="auto">
            <a:xfrm>
              <a:off x="2850" y="2781"/>
              <a:ext cx="139" cy="194"/>
            </a:xfrm>
            <a:custGeom>
              <a:avLst/>
              <a:gdLst>
                <a:gd name="T0" fmla="*/ 318 w 369"/>
                <a:gd name="T1" fmla="*/ 178 h 512"/>
                <a:gd name="T2" fmla="*/ 318 w 369"/>
                <a:gd name="T3" fmla="*/ 178 h 512"/>
                <a:gd name="T4" fmla="*/ 269 w 369"/>
                <a:gd name="T5" fmla="*/ 483 h 512"/>
                <a:gd name="T6" fmla="*/ 35 w 369"/>
                <a:gd name="T7" fmla="*/ 282 h 512"/>
                <a:gd name="T8" fmla="*/ 14 w 369"/>
                <a:gd name="T9" fmla="*/ 71 h 512"/>
                <a:gd name="T10" fmla="*/ 192 w 369"/>
                <a:gd name="T11" fmla="*/ 71 h 512"/>
                <a:gd name="T12" fmla="*/ 192 w 369"/>
                <a:gd name="T13" fmla="*/ 0 h 512"/>
                <a:gd name="T14" fmla="*/ 318 w 369"/>
                <a:gd name="T15" fmla="*/ 178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 h="512">
                  <a:moveTo>
                    <a:pt x="318" y="178"/>
                  </a:moveTo>
                  <a:lnTo>
                    <a:pt x="318" y="178"/>
                  </a:lnTo>
                  <a:cubicBezTo>
                    <a:pt x="369" y="318"/>
                    <a:pt x="347" y="454"/>
                    <a:pt x="269" y="483"/>
                  </a:cubicBezTo>
                  <a:cubicBezTo>
                    <a:pt x="191" y="512"/>
                    <a:pt x="86" y="422"/>
                    <a:pt x="35" y="282"/>
                  </a:cubicBezTo>
                  <a:cubicBezTo>
                    <a:pt x="6" y="205"/>
                    <a:pt x="0" y="129"/>
                    <a:pt x="14" y="71"/>
                  </a:cubicBezTo>
                  <a:lnTo>
                    <a:pt x="192" y="71"/>
                  </a:lnTo>
                  <a:lnTo>
                    <a:pt x="192" y="0"/>
                  </a:lnTo>
                  <a:cubicBezTo>
                    <a:pt x="242" y="35"/>
                    <a:pt x="289" y="98"/>
                    <a:pt x="318" y="178"/>
                  </a:cubicBezTo>
                  <a:close/>
                </a:path>
              </a:pathLst>
            </a:custGeom>
            <a:solidFill>
              <a:srgbClr val="62BB3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10" name="Freeform 7"/>
            <p:cNvSpPr>
              <a:spLocks noEditPoints="1"/>
            </p:cNvSpPr>
            <p:nvPr/>
          </p:nvSpPr>
          <p:spPr bwMode="auto">
            <a:xfrm>
              <a:off x="2709" y="2667"/>
              <a:ext cx="437" cy="388"/>
            </a:xfrm>
            <a:custGeom>
              <a:avLst/>
              <a:gdLst>
                <a:gd name="T0" fmla="*/ 304 w 1155"/>
                <a:gd name="T1" fmla="*/ 301 h 1029"/>
                <a:gd name="T2" fmla="*/ 304 w 1155"/>
                <a:gd name="T3" fmla="*/ 301 h 1029"/>
                <a:gd name="T4" fmla="*/ 455 w 1155"/>
                <a:gd name="T5" fmla="*/ 326 h 1029"/>
                <a:gd name="T6" fmla="*/ 512 w 1155"/>
                <a:gd name="T7" fmla="*/ 364 h 1029"/>
                <a:gd name="T8" fmla="*/ 455 w 1155"/>
                <a:gd name="T9" fmla="*/ 318 h 1029"/>
                <a:gd name="T10" fmla="*/ 304 w 1155"/>
                <a:gd name="T11" fmla="*/ 301 h 1029"/>
                <a:gd name="T12" fmla="*/ 1155 w 1155"/>
                <a:gd name="T13" fmla="*/ 467 h 1029"/>
                <a:gd name="T14" fmla="*/ 1155 w 1155"/>
                <a:gd name="T15" fmla="*/ 467 h 1029"/>
                <a:gd name="T16" fmla="*/ 338 w 1155"/>
                <a:gd name="T17" fmla="*/ 1029 h 1029"/>
                <a:gd name="T18" fmla="*/ 303 w 1155"/>
                <a:gd name="T19" fmla="*/ 1015 h 1029"/>
                <a:gd name="T20" fmla="*/ 258 w 1155"/>
                <a:gd name="T21" fmla="*/ 973 h 1029"/>
                <a:gd name="T22" fmla="*/ 254 w 1155"/>
                <a:gd name="T23" fmla="*/ 937 h 1029"/>
                <a:gd name="T24" fmla="*/ 230 w 1155"/>
                <a:gd name="T25" fmla="*/ 884 h 1029"/>
                <a:gd name="T26" fmla="*/ 153 w 1155"/>
                <a:gd name="T27" fmla="*/ 791 h 1029"/>
                <a:gd name="T28" fmla="*/ 155 w 1155"/>
                <a:gd name="T29" fmla="*/ 754 h 1029"/>
                <a:gd name="T30" fmla="*/ 382 w 1155"/>
                <a:gd name="T31" fmla="*/ 727 h 1029"/>
                <a:gd name="T32" fmla="*/ 524 w 1155"/>
                <a:gd name="T33" fmla="*/ 640 h 1029"/>
                <a:gd name="T34" fmla="*/ 493 w 1155"/>
                <a:gd name="T35" fmla="*/ 463 h 1029"/>
                <a:gd name="T36" fmla="*/ 480 w 1155"/>
                <a:gd name="T37" fmla="*/ 453 h 1029"/>
                <a:gd name="T38" fmla="*/ 277 w 1155"/>
                <a:gd name="T39" fmla="*/ 360 h 1029"/>
                <a:gd name="T40" fmla="*/ 298 w 1155"/>
                <a:gd name="T41" fmla="*/ 304 h 1029"/>
                <a:gd name="T42" fmla="*/ 81 w 1155"/>
                <a:gd name="T43" fmla="*/ 270 h 1029"/>
                <a:gd name="T44" fmla="*/ 0 w 1155"/>
                <a:gd name="T45" fmla="*/ 195 h 1029"/>
                <a:gd name="T46" fmla="*/ 1052 w 1155"/>
                <a:gd name="T47" fmla="*/ 79 h 1029"/>
                <a:gd name="T48" fmla="*/ 1136 w 1155"/>
                <a:gd name="T49" fmla="*/ 297 h 1029"/>
                <a:gd name="T50" fmla="*/ 1125 w 1155"/>
                <a:gd name="T51" fmla="*/ 315 h 1029"/>
                <a:gd name="T52" fmla="*/ 1147 w 1155"/>
                <a:gd name="T53" fmla="*/ 468 h 1029"/>
                <a:gd name="T54" fmla="*/ 1155 w 1155"/>
                <a:gd name="T55" fmla="*/ 467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5" h="1029">
                  <a:moveTo>
                    <a:pt x="304" y="301"/>
                  </a:moveTo>
                  <a:lnTo>
                    <a:pt x="304" y="301"/>
                  </a:lnTo>
                  <a:cubicBezTo>
                    <a:pt x="350" y="328"/>
                    <a:pt x="403" y="325"/>
                    <a:pt x="455" y="326"/>
                  </a:cubicBezTo>
                  <a:cubicBezTo>
                    <a:pt x="501" y="327"/>
                    <a:pt x="522" y="332"/>
                    <a:pt x="512" y="364"/>
                  </a:cubicBezTo>
                  <a:cubicBezTo>
                    <a:pt x="533" y="324"/>
                    <a:pt x="497" y="319"/>
                    <a:pt x="455" y="318"/>
                  </a:cubicBezTo>
                  <a:cubicBezTo>
                    <a:pt x="404" y="317"/>
                    <a:pt x="352" y="321"/>
                    <a:pt x="304" y="301"/>
                  </a:cubicBezTo>
                  <a:close/>
                  <a:moveTo>
                    <a:pt x="1155" y="467"/>
                  </a:moveTo>
                  <a:lnTo>
                    <a:pt x="1155" y="467"/>
                  </a:lnTo>
                  <a:cubicBezTo>
                    <a:pt x="1137" y="732"/>
                    <a:pt x="449" y="922"/>
                    <a:pt x="338" y="1029"/>
                  </a:cubicBezTo>
                  <a:lnTo>
                    <a:pt x="303" y="1015"/>
                  </a:lnTo>
                  <a:lnTo>
                    <a:pt x="258" y="973"/>
                  </a:lnTo>
                  <a:lnTo>
                    <a:pt x="254" y="937"/>
                  </a:lnTo>
                  <a:lnTo>
                    <a:pt x="230" y="884"/>
                  </a:lnTo>
                  <a:lnTo>
                    <a:pt x="153" y="791"/>
                  </a:lnTo>
                  <a:lnTo>
                    <a:pt x="155" y="754"/>
                  </a:lnTo>
                  <a:cubicBezTo>
                    <a:pt x="174" y="675"/>
                    <a:pt x="204" y="805"/>
                    <a:pt x="382" y="727"/>
                  </a:cubicBezTo>
                  <a:cubicBezTo>
                    <a:pt x="407" y="716"/>
                    <a:pt x="504" y="663"/>
                    <a:pt x="524" y="640"/>
                  </a:cubicBezTo>
                  <a:cubicBezTo>
                    <a:pt x="555" y="606"/>
                    <a:pt x="525" y="541"/>
                    <a:pt x="493" y="463"/>
                  </a:cubicBezTo>
                  <a:cubicBezTo>
                    <a:pt x="491" y="458"/>
                    <a:pt x="486" y="457"/>
                    <a:pt x="480" y="453"/>
                  </a:cubicBezTo>
                  <a:cubicBezTo>
                    <a:pt x="429" y="420"/>
                    <a:pt x="328" y="384"/>
                    <a:pt x="277" y="360"/>
                  </a:cubicBezTo>
                  <a:cubicBezTo>
                    <a:pt x="283" y="348"/>
                    <a:pt x="295" y="313"/>
                    <a:pt x="298" y="304"/>
                  </a:cubicBezTo>
                  <a:cubicBezTo>
                    <a:pt x="231" y="266"/>
                    <a:pt x="155" y="281"/>
                    <a:pt x="81" y="270"/>
                  </a:cubicBezTo>
                  <a:cubicBezTo>
                    <a:pt x="46" y="257"/>
                    <a:pt x="18" y="234"/>
                    <a:pt x="0" y="195"/>
                  </a:cubicBezTo>
                  <a:cubicBezTo>
                    <a:pt x="276" y="113"/>
                    <a:pt x="766" y="0"/>
                    <a:pt x="1052" y="79"/>
                  </a:cubicBezTo>
                  <a:cubicBezTo>
                    <a:pt x="1063" y="182"/>
                    <a:pt x="1081" y="223"/>
                    <a:pt x="1136" y="297"/>
                  </a:cubicBezTo>
                  <a:lnTo>
                    <a:pt x="1125" y="315"/>
                  </a:lnTo>
                  <a:cubicBezTo>
                    <a:pt x="1137" y="343"/>
                    <a:pt x="1150" y="398"/>
                    <a:pt x="1147" y="468"/>
                  </a:cubicBezTo>
                  <a:lnTo>
                    <a:pt x="1155" y="467"/>
                  </a:lnTo>
                  <a:close/>
                </a:path>
              </a:pathLst>
            </a:custGeom>
            <a:solidFill>
              <a:srgbClr val="48256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11" name="Freeform 8"/>
            <p:cNvSpPr>
              <a:spLocks/>
            </p:cNvSpPr>
            <p:nvPr/>
          </p:nvSpPr>
          <p:spPr bwMode="auto">
            <a:xfrm>
              <a:off x="2840" y="2957"/>
              <a:ext cx="52" cy="32"/>
            </a:xfrm>
            <a:custGeom>
              <a:avLst/>
              <a:gdLst>
                <a:gd name="T0" fmla="*/ 134 w 137"/>
                <a:gd name="T1" fmla="*/ 4 h 83"/>
                <a:gd name="T2" fmla="*/ 134 w 137"/>
                <a:gd name="T3" fmla="*/ 4 h 83"/>
                <a:gd name="T4" fmla="*/ 1 w 137"/>
                <a:gd name="T5" fmla="*/ 51 h 83"/>
                <a:gd name="T6" fmla="*/ 76 w 137"/>
                <a:gd name="T7" fmla="*/ 81 h 83"/>
                <a:gd name="T8" fmla="*/ 134 w 137"/>
                <a:gd name="T9" fmla="*/ 4 h 83"/>
              </a:gdLst>
              <a:ahLst/>
              <a:cxnLst>
                <a:cxn ang="0">
                  <a:pos x="T0" y="T1"/>
                </a:cxn>
                <a:cxn ang="0">
                  <a:pos x="T2" y="T3"/>
                </a:cxn>
                <a:cxn ang="0">
                  <a:pos x="T4" y="T5"/>
                </a:cxn>
                <a:cxn ang="0">
                  <a:pos x="T6" y="T7"/>
                </a:cxn>
                <a:cxn ang="0">
                  <a:pos x="T8" y="T9"/>
                </a:cxn>
              </a:cxnLst>
              <a:rect l="0" t="0" r="r" b="b"/>
              <a:pathLst>
                <a:path w="137" h="83">
                  <a:moveTo>
                    <a:pt x="134" y="4"/>
                  </a:moveTo>
                  <a:lnTo>
                    <a:pt x="134" y="4"/>
                  </a:lnTo>
                  <a:cubicBezTo>
                    <a:pt x="110" y="0"/>
                    <a:pt x="0" y="26"/>
                    <a:pt x="1" y="51"/>
                  </a:cubicBezTo>
                  <a:cubicBezTo>
                    <a:pt x="23" y="62"/>
                    <a:pt x="50" y="83"/>
                    <a:pt x="76" y="81"/>
                  </a:cubicBezTo>
                  <a:cubicBezTo>
                    <a:pt x="96" y="63"/>
                    <a:pt x="137" y="35"/>
                    <a:pt x="134" y="4"/>
                  </a:cubicBez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12" name="Freeform 9"/>
            <p:cNvSpPr>
              <a:spLocks/>
            </p:cNvSpPr>
            <p:nvPr/>
          </p:nvSpPr>
          <p:spPr bwMode="auto">
            <a:xfrm>
              <a:off x="2802" y="2996"/>
              <a:ext cx="21" cy="22"/>
            </a:xfrm>
            <a:custGeom>
              <a:avLst/>
              <a:gdLst>
                <a:gd name="T0" fmla="*/ 0 w 56"/>
                <a:gd name="T1" fmla="*/ 0 h 59"/>
                <a:gd name="T2" fmla="*/ 0 w 56"/>
                <a:gd name="T3" fmla="*/ 0 h 59"/>
                <a:gd name="T4" fmla="*/ 56 w 56"/>
                <a:gd name="T5" fmla="*/ 19 h 59"/>
                <a:gd name="T6" fmla="*/ 54 w 56"/>
                <a:gd name="T7" fmla="*/ 21 h 59"/>
                <a:gd name="T8" fmla="*/ 26 w 56"/>
                <a:gd name="T9" fmla="*/ 59 h 59"/>
                <a:gd name="T10" fmla="*/ 0 w 56"/>
                <a:gd name="T11" fmla="*/ 0 h 59"/>
              </a:gdLst>
              <a:ahLst/>
              <a:cxnLst>
                <a:cxn ang="0">
                  <a:pos x="T0" y="T1"/>
                </a:cxn>
                <a:cxn ang="0">
                  <a:pos x="T2" y="T3"/>
                </a:cxn>
                <a:cxn ang="0">
                  <a:pos x="T4" y="T5"/>
                </a:cxn>
                <a:cxn ang="0">
                  <a:pos x="T6" y="T7"/>
                </a:cxn>
                <a:cxn ang="0">
                  <a:pos x="T8" y="T9"/>
                </a:cxn>
                <a:cxn ang="0">
                  <a:pos x="T10" y="T11"/>
                </a:cxn>
              </a:cxnLst>
              <a:rect l="0" t="0" r="r" b="b"/>
              <a:pathLst>
                <a:path w="56" h="59">
                  <a:moveTo>
                    <a:pt x="0" y="0"/>
                  </a:moveTo>
                  <a:lnTo>
                    <a:pt x="0" y="0"/>
                  </a:lnTo>
                  <a:lnTo>
                    <a:pt x="56" y="19"/>
                  </a:lnTo>
                  <a:lnTo>
                    <a:pt x="54" y="21"/>
                  </a:lnTo>
                  <a:lnTo>
                    <a:pt x="26" y="59"/>
                  </a:ln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13" name="Freeform 10"/>
            <p:cNvSpPr>
              <a:spLocks/>
            </p:cNvSpPr>
            <p:nvPr/>
          </p:nvSpPr>
          <p:spPr bwMode="auto">
            <a:xfrm>
              <a:off x="2784" y="2973"/>
              <a:ext cx="31" cy="19"/>
            </a:xfrm>
            <a:custGeom>
              <a:avLst/>
              <a:gdLst>
                <a:gd name="T0" fmla="*/ 81 w 81"/>
                <a:gd name="T1" fmla="*/ 51 h 51"/>
                <a:gd name="T2" fmla="*/ 81 w 81"/>
                <a:gd name="T3" fmla="*/ 51 h 51"/>
                <a:gd name="T4" fmla="*/ 0 w 81"/>
                <a:gd name="T5" fmla="*/ 0 h 51"/>
                <a:gd name="T6" fmla="*/ 27 w 81"/>
                <a:gd name="T7" fmla="*/ 32 h 51"/>
                <a:gd name="T8" fmla="*/ 81 w 81"/>
                <a:gd name="T9" fmla="*/ 51 h 51"/>
              </a:gdLst>
              <a:ahLst/>
              <a:cxnLst>
                <a:cxn ang="0">
                  <a:pos x="T0" y="T1"/>
                </a:cxn>
                <a:cxn ang="0">
                  <a:pos x="T2" y="T3"/>
                </a:cxn>
                <a:cxn ang="0">
                  <a:pos x="T4" y="T5"/>
                </a:cxn>
                <a:cxn ang="0">
                  <a:pos x="T6" y="T7"/>
                </a:cxn>
                <a:cxn ang="0">
                  <a:pos x="T8" y="T9"/>
                </a:cxn>
              </a:cxnLst>
              <a:rect l="0" t="0" r="r" b="b"/>
              <a:pathLst>
                <a:path w="81" h="51">
                  <a:moveTo>
                    <a:pt x="81" y="51"/>
                  </a:moveTo>
                  <a:lnTo>
                    <a:pt x="81" y="51"/>
                  </a:lnTo>
                  <a:cubicBezTo>
                    <a:pt x="62" y="29"/>
                    <a:pt x="36" y="6"/>
                    <a:pt x="0" y="0"/>
                  </a:cubicBezTo>
                  <a:lnTo>
                    <a:pt x="27" y="32"/>
                  </a:lnTo>
                  <a:lnTo>
                    <a:pt x="81" y="51"/>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14" name="Freeform 11"/>
            <p:cNvSpPr>
              <a:spLocks/>
            </p:cNvSpPr>
            <p:nvPr/>
          </p:nvSpPr>
          <p:spPr bwMode="auto">
            <a:xfrm>
              <a:off x="946" y="2161"/>
              <a:ext cx="3249" cy="1061"/>
            </a:xfrm>
            <a:custGeom>
              <a:avLst/>
              <a:gdLst>
                <a:gd name="T0" fmla="*/ 8602 w 8602"/>
                <a:gd name="T1" fmla="*/ 1443 h 2811"/>
                <a:gd name="T2" fmla="*/ 8602 w 8602"/>
                <a:gd name="T3" fmla="*/ 1443 h 2811"/>
                <a:gd name="T4" fmla="*/ 2500 w 8602"/>
                <a:gd name="T5" fmla="*/ 1326 h 2811"/>
                <a:gd name="T6" fmla="*/ 2868 w 8602"/>
                <a:gd name="T7" fmla="*/ 2811 h 2811"/>
                <a:gd name="T8" fmla="*/ 3354 w 8602"/>
                <a:gd name="T9" fmla="*/ 1231 h 2811"/>
                <a:gd name="T10" fmla="*/ 8602 w 8602"/>
                <a:gd name="T11" fmla="*/ 1443 h 2811"/>
              </a:gdLst>
              <a:ahLst/>
              <a:cxnLst>
                <a:cxn ang="0">
                  <a:pos x="T0" y="T1"/>
                </a:cxn>
                <a:cxn ang="0">
                  <a:pos x="T2" y="T3"/>
                </a:cxn>
                <a:cxn ang="0">
                  <a:pos x="T4" y="T5"/>
                </a:cxn>
                <a:cxn ang="0">
                  <a:pos x="T6" y="T7"/>
                </a:cxn>
                <a:cxn ang="0">
                  <a:pos x="T8" y="T9"/>
                </a:cxn>
                <a:cxn ang="0">
                  <a:pos x="T10" y="T11"/>
                </a:cxn>
              </a:cxnLst>
              <a:rect l="0" t="0" r="r" b="b"/>
              <a:pathLst>
                <a:path w="8602" h="2811">
                  <a:moveTo>
                    <a:pt x="8602" y="1443"/>
                  </a:moveTo>
                  <a:lnTo>
                    <a:pt x="8602" y="1443"/>
                  </a:lnTo>
                  <a:cubicBezTo>
                    <a:pt x="8602" y="1443"/>
                    <a:pt x="5591" y="0"/>
                    <a:pt x="2500" y="1326"/>
                  </a:cubicBezTo>
                  <a:cubicBezTo>
                    <a:pt x="0" y="2398"/>
                    <a:pt x="2868" y="2811"/>
                    <a:pt x="2868" y="2811"/>
                  </a:cubicBezTo>
                  <a:cubicBezTo>
                    <a:pt x="2868" y="2811"/>
                    <a:pt x="839" y="2235"/>
                    <a:pt x="3354" y="1231"/>
                  </a:cubicBezTo>
                  <a:cubicBezTo>
                    <a:pt x="5869" y="226"/>
                    <a:pt x="8602" y="1443"/>
                    <a:pt x="8602" y="1443"/>
                  </a:cubicBezTo>
                  <a:close/>
                </a:path>
              </a:pathLst>
            </a:custGeom>
            <a:solidFill>
              <a:srgbClr val="62BB3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2926476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A307-B7B3-4C9A-9241-08EF796F68B8}"/>
              </a:ext>
            </a:extLst>
          </p:cNvPr>
          <p:cNvSpPr>
            <a:spLocks noGrp="1"/>
          </p:cNvSpPr>
          <p:nvPr>
            <p:ph type="title"/>
          </p:nvPr>
        </p:nvSpPr>
        <p:spPr>
          <a:xfrm>
            <a:off x="457200" y="846138"/>
            <a:ext cx="8229600" cy="1143000"/>
          </a:xfrm>
        </p:spPr>
        <p:txBody>
          <a:bodyPr>
            <a:normAutofit/>
          </a:bodyPr>
          <a:lstStyle/>
          <a:p>
            <a:r>
              <a:rPr lang="en-IE" dirty="0"/>
              <a:t>Increase in CI licence fees for 2018</a:t>
            </a:r>
            <a:br>
              <a:rPr lang="en-IE" dirty="0"/>
            </a:br>
            <a:r>
              <a:rPr lang="en-IE" sz="2000" dirty="0"/>
              <a:t>General increase of €10/£10</a:t>
            </a:r>
            <a:endParaRPr lang="en-IE" dirty="0"/>
          </a:p>
        </p:txBody>
      </p:sp>
      <p:sp>
        <p:nvSpPr>
          <p:cNvPr id="3" name="Content Placeholder 2">
            <a:extLst>
              <a:ext uri="{FF2B5EF4-FFF2-40B4-BE49-F238E27FC236}">
                <a16:creationId xmlns:a16="http://schemas.microsoft.com/office/drawing/2014/main" id="{2A1814BB-9270-4977-8DD1-A7CD77A68358}"/>
              </a:ext>
            </a:extLst>
          </p:cNvPr>
          <p:cNvSpPr>
            <a:spLocks noGrp="1"/>
          </p:cNvSpPr>
          <p:nvPr>
            <p:ph idx="1"/>
          </p:nvPr>
        </p:nvSpPr>
        <p:spPr>
          <a:xfrm>
            <a:off x="457200" y="2255837"/>
            <a:ext cx="8229600" cy="4525963"/>
          </a:xfrm>
        </p:spPr>
        <p:txBody>
          <a:bodyPr>
            <a:normAutofit/>
          </a:bodyPr>
          <a:lstStyle/>
          <a:p>
            <a:r>
              <a:rPr lang="en-IE" sz="1800" dirty="0">
                <a:solidFill>
                  <a:schemeClr val="tx1">
                    <a:lumMod val="75000"/>
                    <a:lumOff val="25000"/>
                  </a:schemeClr>
                </a:solidFill>
                <a:latin typeface="Arial" panose="020B0604020202020204" pitchFamily="34" charset="0"/>
                <a:cs typeface="Arial" panose="020B0604020202020204" pitchFamily="34" charset="0"/>
              </a:rPr>
              <a:t>The following were the accepted fees for 2018 at CI AGM Nov 11</a:t>
            </a:r>
            <a:r>
              <a:rPr lang="en-IE" sz="1800" baseline="30000" dirty="0">
                <a:solidFill>
                  <a:schemeClr val="tx1">
                    <a:lumMod val="75000"/>
                    <a:lumOff val="25000"/>
                  </a:schemeClr>
                </a:solidFill>
                <a:latin typeface="Arial" panose="020B0604020202020204" pitchFamily="34" charset="0"/>
                <a:cs typeface="Arial" panose="020B0604020202020204" pitchFamily="34" charset="0"/>
              </a:rPr>
              <a:t>th</a:t>
            </a:r>
            <a:r>
              <a:rPr lang="en-IE" sz="1800" dirty="0">
                <a:solidFill>
                  <a:schemeClr val="tx1">
                    <a:lumMod val="75000"/>
                    <a:lumOff val="25000"/>
                  </a:schemeClr>
                </a:solidFill>
                <a:latin typeface="Arial" panose="020B0604020202020204" pitchFamily="34" charset="0"/>
                <a:cs typeface="Arial" panose="020B0604020202020204" pitchFamily="34" charset="0"/>
              </a:rPr>
              <a:t> 2017</a:t>
            </a:r>
          </a:p>
          <a:p>
            <a:r>
              <a:rPr lang="en-IE" sz="1800" dirty="0">
                <a:solidFill>
                  <a:schemeClr val="tx1">
                    <a:lumMod val="75000"/>
                    <a:lumOff val="25000"/>
                  </a:schemeClr>
                </a:solidFill>
                <a:latin typeface="Arial" panose="020B0604020202020204" pitchFamily="34" charset="0"/>
                <a:cs typeface="Arial" panose="020B0604020202020204" pitchFamily="34" charset="0"/>
              </a:rPr>
              <a:t>Youth U8, U10 €10 / £9 </a:t>
            </a:r>
          </a:p>
          <a:p>
            <a:r>
              <a:rPr lang="en-IE" sz="1800" dirty="0">
                <a:solidFill>
                  <a:schemeClr val="tx1">
                    <a:lumMod val="75000"/>
                    <a:lumOff val="25000"/>
                  </a:schemeClr>
                </a:solidFill>
                <a:latin typeface="Arial" panose="020B0604020202020204" pitchFamily="34" charset="0"/>
                <a:cs typeface="Arial" panose="020B0604020202020204" pitchFamily="34" charset="0"/>
              </a:rPr>
              <a:t>Youth U12, U14 €20 / £18 • </a:t>
            </a:r>
          </a:p>
          <a:p>
            <a:r>
              <a:rPr lang="en-IE" sz="1800" dirty="0">
                <a:solidFill>
                  <a:schemeClr val="tx1">
                    <a:lumMod val="75000"/>
                    <a:lumOff val="25000"/>
                  </a:schemeClr>
                </a:solidFill>
                <a:latin typeface="Arial" panose="020B0604020202020204" pitchFamily="34" charset="0"/>
                <a:cs typeface="Arial" panose="020B0604020202020204" pitchFamily="34" charset="0"/>
              </a:rPr>
              <a:t>Limited Competition License €80 / £72 • </a:t>
            </a:r>
          </a:p>
          <a:p>
            <a:r>
              <a:rPr lang="en-IE" sz="1800" dirty="0">
                <a:solidFill>
                  <a:schemeClr val="tx1">
                    <a:lumMod val="75000"/>
                    <a:lumOff val="25000"/>
                  </a:schemeClr>
                </a:solidFill>
                <a:latin typeface="Arial" panose="020B0604020202020204" pitchFamily="34" charset="0"/>
                <a:cs typeface="Arial" panose="020B0604020202020204" pitchFamily="34" charset="0"/>
              </a:rPr>
              <a:t>Family Membership €85 / £77 • </a:t>
            </a:r>
          </a:p>
          <a:p>
            <a:r>
              <a:rPr lang="en-IE" sz="1800" dirty="0">
                <a:solidFill>
                  <a:schemeClr val="tx1">
                    <a:lumMod val="75000"/>
                    <a:lumOff val="25000"/>
                  </a:schemeClr>
                </a:solidFill>
                <a:latin typeface="Arial" panose="020B0604020202020204" pitchFamily="34" charset="0"/>
                <a:cs typeface="Arial" panose="020B0604020202020204" pitchFamily="34" charset="0"/>
              </a:rPr>
              <a:t>Leisure Membership in regions (10% reduction for perpetual 5 year recurring Direct Debit) • </a:t>
            </a:r>
          </a:p>
          <a:p>
            <a:r>
              <a:rPr lang="en-IE" sz="1800" dirty="0">
                <a:solidFill>
                  <a:schemeClr val="tx1">
                    <a:lumMod val="75000"/>
                    <a:lumOff val="25000"/>
                  </a:schemeClr>
                </a:solidFill>
                <a:latin typeface="Arial" panose="020B0604020202020204" pitchFamily="34" charset="0"/>
                <a:cs typeface="Arial" panose="020B0604020202020204" pitchFamily="34" charset="0"/>
              </a:rPr>
              <a:t>Connacht, Leinster &amp; Munster €50 (includes €5 provincial levy) Ulster €56 / £52 (includes £10 / €11 provincial levy) • </a:t>
            </a:r>
          </a:p>
          <a:p>
            <a:r>
              <a:rPr lang="en-IE" sz="1800" dirty="0">
                <a:solidFill>
                  <a:schemeClr val="tx1">
                    <a:lumMod val="75000"/>
                    <a:lumOff val="25000"/>
                  </a:schemeClr>
                </a:solidFill>
                <a:latin typeface="Arial" panose="020B0604020202020204" pitchFamily="34" charset="0"/>
                <a:cs typeface="Arial" panose="020B0604020202020204" pitchFamily="34" charset="0"/>
              </a:rPr>
              <a:t>Full Competition License €135 / £122 </a:t>
            </a:r>
          </a:p>
          <a:p>
            <a:endParaRPr lang="en-IE" sz="1800" dirty="0">
              <a:solidFill>
                <a:schemeClr val="tx1">
                  <a:lumMod val="75000"/>
                  <a:lumOff val="25000"/>
                </a:schemeClr>
              </a:solidFill>
              <a:latin typeface="Arial" panose="020B0604020202020204" pitchFamily="34" charset="0"/>
              <a:cs typeface="Arial" panose="020B0604020202020204" pitchFamily="34" charset="0"/>
            </a:endParaRPr>
          </a:p>
          <a:p>
            <a:r>
              <a:rPr lang="en-IE" sz="1800" dirty="0">
                <a:solidFill>
                  <a:schemeClr val="tx1">
                    <a:lumMod val="75000"/>
                    <a:lumOff val="25000"/>
                  </a:schemeClr>
                </a:solidFill>
                <a:latin typeface="Arial" panose="020B0604020202020204" pitchFamily="34" charset="0"/>
                <a:cs typeface="Arial" panose="020B0604020202020204" pitchFamily="34" charset="0"/>
              </a:rPr>
              <a:t>NB. All club committee members must hold a leisure/Supporter licence</a:t>
            </a:r>
          </a:p>
        </p:txBody>
      </p:sp>
      <p:pic>
        <p:nvPicPr>
          <p:cNvPr id="4" name="Picture 3" descr="BMX Ireland Commission Logo Final.pdf">
            <a:extLst>
              <a:ext uri="{FF2B5EF4-FFF2-40B4-BE49-F238E27FC236}">
                <a16:creationId xmlns:a16="http://schemas.microsoft.com/office/drawing/2014/main" id="{F35DE1EC-A622-4831-97E5-4F4E9E9B4C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spTree>
    <p:extLst>
      <p:ext uri="{BB962C8B-B14F-4D97-AF65-F5344CB8AC3E}">
        <p14:creationId xmlns:p14="http://schemas.microsoft.com/office/powerpoint/2010/main" val="3024725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sp>
        <p:nvSpPr>
          <p:cNvPr id="6" name="TextBox 5"/>
          <p:cNvSpPr txBox="1"/>
          <p:nvPr/>
        </p:nvSpPr>
        <p:spPr>
          <a:xfrm>
            <a:off x="2069909" y="1472686"/>
            <a:ext cx="5180393" cy="2246769"/>
          </a:xfrm>
          <a:prstGeom prst="rect">
            <a:avLst/>
          </a:prstGeom>
          <a:noFill/>
        </p:spPr>
        <p:txBody>
          <a:bodyPr wrap="none" rtlCol="0">
            <a:spAutoFit/>
          </a:bodyPr>
          <a:lstStyle/>
          <a:p>
            <a:pPr algn="ctr"/>
            <a:r>
              <a:rPr lang="en-US" sz="2800" b="1" dirty="0">
                <a:solidFill>
                  <a:srgbClr val="521F66"/>
                </a:solidFill>
              </a:rPr>
              <a:t>Cycling Ireland </a:t>
            </a:r>
            <a:r>
              <a:rPr lang="en-US" sz="2800" b="1" dirty="0">
                <a:solidFill>
                  <a:srgbClr val="74B243"/>
                </a:solidFill>
              </a:rPr>
              <a:t>BMX</a:t>
            </a:r>
            <a:r>
              <a:rPr lang="en-US" sz="2800" b="1" dirty="0">
                <a:solidFill>
                  <a:srgbClr val="521F66"/>
                </a:solidFill>
              </a:rPr>
              <a:t> Commission</a:t>
            </a:r>
          </a:p>
          <a:p>
            <a:pPr algn="ctr"/>
            <a:r>
              <a:rPr lang="en-US" sz="1600" b="1" dirty="0">
                <a:solidFill>
                  <a:srgbClr val="521F66"/>
                </a:solidFill>
              </a:rPr>
              <a:t>AGM 2017</a:t>
            </a:r>
          </a:p>
          <a:p>
            <a:pPr algn="ctr"/>
            <a:endParaRPr lang="en-US" sz="2600" dirty="0">
              <a:solidFill>
                <a:srgbClr val="521F66"/>
              </a:solidFill>
            </a:endParaRPr>
          </a:p>
          <a:p>
            <a:pPr algn="ctr"/>
            <a:endParaRPr lang="en-US" sz="2600" dirty="0">
              <a:solidFill>
                <a:srgbClr val="521F66"/>
              </a:solidFill>
            </a:endParaRPr>
          </a:p>
          <a:p>
            <a:pPr algn="ctr"/>
            <a:r>
              <a:rPr lang="en-US" sz="4400" b="1" dirty="0">
                <a:solidFill>
                  <a:srgbClr val="521F66"/>
                </a:solidFill>
              </a:rPr>
              <a:t>Treasurers Statement</a:t>
            </a:r>
          </a:p>
        </p:txBody>
      </p:sp>
      <p:pic>
        <p:nvPicPr>
          <p:cNvPr id="7" name="Picture 6" descr="Cycling-Irelan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 y="6172200"/>
            <a:ext cx="2095500" cy="628650"/>
          </a:xfrm>
          <a:prstGeom prst="rect">
            <a:avLst/>
          </a:prstGeom>
        </p:spPr>
      </p:pic>
      <p:sp>
        <p:nvSpPr>
          <p:cNvPr id="16" name="TextBox 15"/>
          <p:cNvSpPr txBox="1"/>
          <p:nvPr/>
        </p:nvSpPr>
        <p:spPr>
          <a:xfrm>
            <a:off x="3598199" y="3857166"/>
            <a:ext cx="2217274" cy="461665"/>
          </a:xfrm>
          <a:prstGeom prst="rect">
            <a:avLst/>
          </a:prstGeom>
          <a:noFill/>
        </p:spPr>
        <p:txBody>
          <a:bodyPr wrap="none" rtlCol="0">
            <a:spAutoFit/>
          </a:bodyPr>
          <a:lstStyle/>
          <a:p>
            <a:r>
              <a:rPr lang="en-US" sz="2400" b="1" i="1" u="sng" dirty="0">
                <a:solidFill>
                  <a:srgbClr val="74B243"/>
                </a:solidFill>
              </a:rPr>
              <a:t>Nathalie Lawlor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tint val="20000"/>
            <a:alpha val="7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6724" y="274638"/>
            <a:ext cx="5910549" cy="628745"/>
          </a:xfrm>
        </p:spPr>
        <p:txBody>
          <a:bodyPr>
            <a:normAutofit fontScale="90000"/>
          </a:bodyPr>
          <a:lstStyle/>
          <a:p>
            <a:r>
              <a:rPr lang="en-IE" dirty="0"/>
              <a:t>2017 Financial summary</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670489807"/>
              </p:ext>
            </p:extLst>
          </p:nvPr>
        </p:nvGraphicFramePr>
        <p:xfrm>
          <a:off x="1024568" y="1277975"/>
          <a:ext cx="7094860" cy="5365204"/>
        </p:xfrm>
        <a:graphic>
          <a:graphicData uri="http://schemas.openxmlformats.org/drawingml/2006/table">
            <a:tbl>
              <a:tblPr>
                <a:tableStyleId>{5C22544A-7EE6-4342-B048-85BDC9FD1C3A}</a:tableStyleId>
              </a:tblPr>
              <a:tblGrid>
                <a:gridCol w="1023015">
                  <a:extLst>
                    <a:ext uri="{9D8B030D-6E8A-4147-A177-3AD203B41FA5}">
                      <a16:colId xmlns:a16="http://schemas.microsoft.com/office/drawing/2014/main" val="20000"/>
                    </a:ext>
                  </a:extLst>
                </a:gridCol>
                <a:gridCol w="868459">
                  <a:extLst>
                    <a:ext uri="{9D8B030D-6E8A-4147-A177-3AD203B41FA5}">
                      <a16:colId xmlns:a16="http://schemas.microsoft.com/office/drawing/2014/main" val="20001"/>
                    </a:ext>
                  </a:extLst>
                </a:gridCol>
                <a:gridCol w="758060">
                  <a:extLst>
                    <a:ext uri="{9D8B030D-6E8A-4147-A177-3AD203B41FA5}">
                      <a16:colId xmlns:a16="http://schemas.microsoft.com/office/drawing/2014/main" val="20002"/>
                    </a:ext>
                  </a:extLst>
                </a:gridCol>
                <a:gridCol w="471028">
                  <a:extLst>
                    <a:ext uri="{9D8B030D-6E8A-4147-A177-3AD203B41FA5}">
                      <a16:colId xmlns:a16="http://schemas.microsoft.com/office/drawing/2014/main" val="20003"/>
                    </a:ext>
                  </a:extLst>
                </a:gridCol>
                <a:gridCol w="471028">
                  <a:extLst>
                    <a:ext uri="{9D8B030D-6E8A-4147-A177-3AD203B41FA5}">
                      <a16:colId xmlns:a16="http://schemas.microsoft.com/office/drawing/2014/main" val="20004"/>
                    </a:ext>
                  </a:extLst>
                </a:gridCol>
                <a:gridCol w="1167756">
                  <a:extLst>
                    <a:ext uri="{9D8B030D-6E8A-4147-A177-3AD203B41FA5}">
                      <a16:colId xmlns:a16="http://schemas.microsoft.com/office/drawing/2014/main" val="20005"/>
                    </a:ext>
                  </a:extLst>
                </a:gridCol>
                <a:gridCol w="735981">
                  <a:extLst>
                    <a:ext uri="{9D8B030D-6E8A-4147-A177-3AD203B41FA5}">
                      <a16:colId xmlns:a16="http://schemas.microsoft.com/office/drawing/2014/main" val="20006"/>
                    </a:ext>
                  </a:extLst>
                </a:gridCol>
                <a:gridCol w="657477">
                  <a:extLst>
                    <a:ext uri="{9D8B030D-6E8A-4147-A177-3AD203B41FA5}">
                      <a16:colId xmlns:a16="http://schemas.microsoft.com/office/drawing/2014/main" val="20007"/>
                    </a:ext>
                  </a:extLst>
                </a:gridCol>
                <a:gridCol w="471028">
                  <a:extLst>
                    <a:ext uri="{9D8B030D-6E8A-4147-A177-3AD203B41FA5}">
                      <a16:colId xmlns:a16="http://schemas.microsoft.com/office/drawing/2014/main" val="20008"/>
                    </a:ext>
                  </a:extLst>
                </a:gridCol>
                <a:gridCol w="471028">
                  <a:extLst>
                    <a:ext uri="{9D8B030D-6E8A-4147-A177-3AD203B41FA5}">
                      <a16:colId xmlns:a16="http://schemas.microsoft.com/office/drawing/2014/main" val="20009"/>
                    </a:ext>
                  </a:extLst>
                </a:gridCol>
              </a:tblGrid>
              <a:tr h="154984">
                <a:tc gridSpan="2">
                  <a:txBody>
                    <a:bodyPr/>
                    <a:lstStyle/>
                    <a:p>
                      <a:pPr algn="l" fontAlgn="b"/>
                      <a:r>
                        <a:rPr lang="en-IE" sz="800" u="none" strike="noStrike" dirty="0">
                          <a:effectLst/>
                        </a:rPr>
                        <a:t>2017 Financial Summary </a:t>
                      </a:r>
                      <a:endParaRPr lang="en-IE" sz="800" b="1" i="0" u="none" strike="noStrike" dirty="0">
                        <a:solidFill>
                          <a:srgbClr val="000000"/>
                        </a:solidFill>
                        <a:effectLst/>
                        <a:latin typeface="Calibri" panose="020F0502020204030204" pitchFamily="34" charset="0"/>
                      </a:endParaRPr>
                    </a:p>
                  </a:txBody>
                  <a:tcPr marL="4930" marR="4930" marT="4930" marB="0" anchor="b"/>
                </a:tc>
                <a:tc hMerge="1">
                  <a:txBody>
                    <a:bodyPr/>
                    <a:lstStyle/>
                    <a:p>
                      <a:endParaRPr lang="en-IE"/>
                    </a:p>
                  </a:txBody>
                  <a:tcPr/>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00"/>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01"/>
                  </a:ext>
                </a:extLst>
              </a:tr>
              <a:tr h="141093">
                <a:tc>
                  <a:txBody>
                    <a:bodyPr/>
                    <a:lstStyle/>
                    <a:p>
                      <a:pPr algn="l" fontAlgn="b"/>
                      <a:r>
                        <a:rPr lang="en-IE" sz="800" u="none" strike="noStrike">
                          <a:effectLst/>
                        </a:rPr>
                        <a:t>Income</a:t>
                      </a:r>
                      <a:endParaRPr lang="en-IE" sz="800" b="1"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Jeremy Hayes</a:t>
                      </a:r>
                      <a:endParaRPr lang="en-IE" sz="800" b="1"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02"/>
                  </a:ext>
                </a:extLst>
              </a:tr>
              <a:tr h="254260">
                <a:tc>
                  <a:txBody>
                    <a:bodyPr/>
                    <a:lstStyle/>
                    <a:p>
                      <a:pPr algn="l" fontAlgn="b"/>
                      <a:r>
                        <a:rPr lang="en-IE" sz="800" u="none" strike="noStrike">
                          <a:effectLst/>
                        </a:rPr>
                        <a:t>Opening Balance</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€2,862.07</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gridSpan="2">
                  <a:txBody>
                    <a:bodyPr/>
                    <a:lstStyle/>
                    <a:p>
                      <a:pPr algn="l" fontAlgn="b"/>
                      <a:r>
                        <a:rPr lang="en-IE" sz="800" u="none" strike="noStrike">
                          <a:effectLst/>
                        </a:rPr>
                        <a:t>50% - Orientation weekend</a:t>
                      </a:r>
                      <a:endParaRPr lang="en-IE" sz="800" b="0" i="0" u="none" strike="noStrike">
                        <a:solidFill>
                          <a:srgbClr val="000000"/>
                        </a:solidFill>
                        <a:effectLst/>
                        <a:latin typeface="Calibri" panose="020F0502020204030204" pitchFamily="34" charset="0"/>
                      </a:endParaRPr>
                    </a:p>
                  </a:txBody>
                  <a:tcPr marL="4930" marR="4930" marT="4930" marB="0" anchor="b"/>
                </a:tc>
                <a:tc hMerge="1">
                  <a:txBody>
                    <a:bodyPr/>
                    <a:lstStyle/>
                    <a:p>
                      <a:endParaRPr lang="en-IE"/>
                    </a:p>
                  </a:txBody>
                  <a:tcPr/>
                </a:tc>
                <a:tc>
                  <a:txBody>
                    <a:bodyPr/>
                    <a:lstStyle/>
                    <a:p>
                      <a:pPr algn="r" fontAlgn="b"/>
                      <a:r>
                        <a:rPr lang="en-IE" sz="800" u="none" strike="noStrike">
                          <a:effectLst/>
                        </a:rPr>
                        <a:t>€470.00</a:t>
                      </a:r>
                      <a:endParaRPr lang="en-IE" sz="800" b="0" i="0" u="none" strike="noStrike">
                        <a:solidFill>
                          <a:srgbClr val="000000"/>
                        </a:solidFill>
                        <a:effectLst/>
                        <a:latin typeface="Calibri" panose="020F0502020204030204" pitchFamily="34" charset="0"/>
                      </a:endParaRPr>
                    </a:p>
                  </a:txBody>
                  <a:tcPr marL="4930" marR="4930" marT="4930" marB="0" anchor="b"/>
                </a:tc>
                <a:tc gridSpan="2">
                  <a:txBody>
                    <a:bodyPr/>
                    <a:lstStyle/>
                    <a:p>
                      <a:pPr algn="l" fontAlgn="b"/>
                      <a:r>
                        <a:rPr lang="en-IE" sz="800" u="none" strike="noStrike">
                          <a:effectLst/>
                        </a:rPr>
                        <a:t>(Invoice 0717)</a:t>
                      </a:r>
                      <a:endParaRPr lang="en-IE" sz="800" b="0" i="0" u="none" strike="noStrike">
                        <a:solidFill>
                          <a:srgbClr val="000000"/>
                        </a:solidFill>
                        <a:effectLst/>
                        <a:latin typeface="Calibri" panose="020F0502020204030204" pitchFamily="34" charset="0"/>
                      </a:endParaRPr>
                    </a:p>
                  </a:txBody>
                  <a:tcPr marL="4930" marR="4930" marT="4930" marB="0" anchor="b"/>
                </a:tc>
                <a:tc hMerge="1">
                  <a:txBody>
                    <a:bodyPr/>
                    <a:lstStyle/>
                    <a:p>
                      <a:endParaRPr lang="en-IE"/>
                    </a:p>
                  </a:txBody>
                  <a:tcPr/>
                </a:tc>
                <a:extLst>
                  <a:ext uri="{0D108BD9-81ED-4DB2-BD59-A6C34878D82A}">
                    <a16:rowId xmlns:a16="http://schemas.microsoft.com/office/drawing/2014/main" val="10003"/>
                  </a:ext>
                </a:extLst>
              </a:tr>
              <a:tr h="129649">
                <a:tc>
                  <a:txBody>
                    <a:bodyPr/>
                    <a:lstStyle/>
                    <a:p>
                      <a:pPr algn="l" fontAlgn="b"/>
                      <a:r>
                        <a:rPr lang="en-IE" sz="800" u="none" strike="noStrike">
                          <a:effectLst/>
                        </a:rPr>
                        <a:t>Paypal </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€29,746.95</a:t>
                      </a:r>
                      <a:endParaRPr lang="en-IE" sz="800" b="0" i="0" u="none" strike="noStrike">
                        <a:solidFill>
                          <a:srgbClr val="000000"/>
                        </a:solidFill>
                        <a:effectLst/>
                        <a:latin typeface="Calibri" panose="020F0502020204030204" pitchFamily="34" charset="0"/>
                      </a:endParaRPr>
                    </a:p>
                  </a:txBody>
                  <a:tcPr marL="4930" marR="4930" marT="4930" marB="0" anchor="b"/>
                </a:tc>
                <a:tc gridSpan="3">
                  <a:txBody>
                    <a:bodyPr/>
                    <a:lstStyle/>
                    <a:p>
                      <a:pPr algn="l" fontAlgn="b"/>
                      <a:r>
                        <a:rPr lang="en-IE" sz="800" u="none" strike="noStrike">
                          <a:effectLst/>
                        </a:rPr>
                        <a:t>(Race entry fees 2017)</a:t>
                      </a:r>
                      <a:endParaRPr lang="en-IE" sz="800" b="0" i="0" u="none" strike="noStrike">
                        <a:solidFill>
                          <a:srgbClr val="000000"/>
                        </a:solidFill>
                        <a:effectLst/>
                        <a:latin typeface="Calibri" panose="020F0502020204030204" pitchFamily="34" charset="0"/>
                      </a:endParaRPr>
                    </a:p>
                  </a:txBody>
                  <a:tcPr marL="4930" marR="4930" marT="4930" marB="0" anchor="b"/>
                </a:tc>
                <a:tc hMerge="1">
                  <a:txBody>
                    <a:bodyPr/>
                    <a:lstStyle/>
                    <a:p>
                      <a:endParaRPr lang="en-IE"/>
                    </a:p>
                  </a:txBody>
                  <a:tcPr/>
                </a:tc>
                <a:tc hMerge="1">
                  <a:txBody>
                    <a:bodyPr/>
                    <a:lstStyle/>
                    <a:p>
                      <a:endParaRPr lang="en-IE"/>
                    </a:p>
                  </a:txBody>
                  <a:tcPr/>
                </a:tc>
                <a:tc gridSpan="2">
                  <a:txBody>
                    <a:bodyPr/>
                    <a:lstStyle/>
                    <a:p>
                      <a:pPr algn="l" fontAlgn="b"/>
                      <a:r>
                        <a:rPr lang="en-IE" sz="800" u="none" strike="noStrike">
                          <a:effectLst/>
                        </a:rPr>
                        <a:t>50% - Selection weekend</a:t>
                      </a:r>
                      <a:endParaRPr lang="en-IE" sz="800" b="0" i="0" u="none" strike="noStrike">
                        <a:solidFill>
                          <a:srgbClr val="000000"/>
                        </a:solidFill>
                        <a:effectLst/>
                        <a:latin typeface="Calibri" panose="020F0502020204030204" pitchFamily="34" charset="0"/>
                      </a:endParaRPr>
                    </a:p>
                  </a:txBody>
                  <a:tcPr marL="4930" marR="4930" marT="4930" marB="0" anchor="b"/>
                </a:tc>
                <a:tc hMerge="1">
                  <a:txBody>
                    <a:bodyPr/>
                    <a:lstStyle/>
                    <a:p>
                      <a:endParaRPr lang="en-IE"/>
                    </a:p>
                  </a:txBody>
                  <a:tcPr/>
                </a:tc>
                <a:tc>
                  <a:txBody>
                    <a:bodyPr/>
                    <a:lstStyle/>
                    <a:p>
                      <a:pPr algn="r" fontAlgn="b"/>
                      <a:r>
                        <a:rPr lang="en-IE" sz="800" u="none" strike="noStrike">
                          <a:effectLst/>
                        </a:rPr>
                        <a:t>€378.83</a:t>
                      </a:r>
                      <a:endParaRPr lang="en-IE" sz="800" b="0" i="0" u="none" strike="noStrike">
                        <a:solidFill>
                          <a:srgbClr val="000000"/>
                        </a:solidFill>
                        <a:effectLst/>
                        <a:latin typeface="Calibri" panose="020F0502020204030204" pitchFamily="34" charset="0"/>
                      </a:endParaRPr>
                    </a:p>
                  </a:txBody>
                  <a:tcPr marL="4930" marR="4930" marT="4930" marB="0" anchor="b"/>
                </a:tc>
                <a:tc gridSpan="2">
                  <a:txBody>
                    <a:bodyPr/>
                    <a:lstStyle/>
                    <a:p>
                      <a:pPr algn="l" fontAlgn="b"/>
                      <a:r>
                        <a:rPr lang="en-IE" sz="800" u="none" strike="noStrike">
                          <a:effectLst/>
                        </a:rPr>
                        <a:t>(Invoice 0817)</a:t>
                      </a:r>
                      <a:endParaRPr lang="en-IE" sz="800" b="0" i="0" u="none" strike="noStrike">
                        <a:solidFill>
                          <a:srgbClr val="000000"/>
                        </a:solidFill>
                        <a:effectLst/>
                        <a:latin typeface="Calibri" panose="020F0502020204030204" pitchFamily="34" charset="0"/>
                      </a:endParaRPr>
                    </a:p>
                  </a:txBody>
                  <a:tcPr marL="4930" marR="4930" marT="4930" marB="0" anchor="b"/>
                </a:tc>
                <a:tc hMerge="1">
                  <a:txBody>
                    <a:bodyPr/>
                    <a:lstStyle/>
                    <a:p>
                      <a:endParaRPr lang="en-IE"/>
                    </a:p>
                  </a:txBody>
                  <a:tcPr/>
                </a:tc>
                <a:extLst>
                  <a:ext uri="{0D108BD9-81ED-4DB2-BD59-A6C34878D82A}">
                    <a16:rowId xmlns:a16="http://schemas.microsoft.com/office/drawing/2014/main" val="10004"/>
                  </a:ext>
                </a:extLst>
              </a:tr>
              <a:tr h="129649">
                <a:tc>
                  <a:txBody>
                    <a:bodyPr/>
                    <a:lstStyle/>
                    <a:p>
                      <a:pPr algn="l" fontAlgn="b"/>
                      <a:r>
                        <a:rPr lang="en-IE" sz="800" u="none" strike="noStrike">
                          <a:effectLst/>
                        </a:rPr>
                        <a:t>Cycling Ireland</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€5,000.00</a:t>
                      </a:r>
                      <a:endParaRPr lang="en-IE" sz="800" b="0" i="0" u="none" strike="noStrike">
                        <a:solidFill>
                          <a:srgbClr val="000000"/>
                        </a:solidFill>
                        <a:effectLst/>
                        <a:latin typeface="Calibri" panose="020F0502020204030204" pitchFamily="34" charset="0"/>
                      </a:endParaRPr>
                    </a:p>
                  </a:txBody>
                  <a:tcPr marL="4930" marR="4930" marT="4930" marB="0" anchor="b"/>
                </a:tc>
                <a:tc gridSpan="3">
                  <a:txBody>
                    <a:bodyPr/>
                    <a:lstStyle/>
                    <a:p>
                      <a:pPr algn="l" fontAlgn="b"/>
                      <a:r>
                        <a:rPr lang="en-IE" sz="800" u="none" strike="noStrike">
                          <a:effectLst/>
                        </a:rPr>
                        <a:t>(Commission Budget)</a:t>
                      </a:r>
                      <a:endParaRPr lang="en-IE" sz="800" b="0" i="0" u="none" strike="noStrike">
                        <a:solidFill>
                          <a:srgbClr val="000000"/>
                        </a:solidFill>
                        <a:effectLst/>
                        <a:latin typeface="Calibri" panose="020F0502020204030204" pitchFamily="34" charset="0"/>
                      </a:endParaRPr>
                    </a:p>
                  </a:txBody>
                  <a:tcPr marL="4930" marR="4930" marT="4930" marB="0" anchor="b"/>
                </a:tc>
                <a:tc hMerge="1">
                  <a:txBody>
                    <a:bodyPr/>
                    <a:lstStyle/>
                    <a:p>
                      <a:endParaRPr lang="en-IE"/>
                    </a:p>
                  </a:txBody>
                  <a:tcPr/>
                </a:tc>
                <a:tc hMerge="1">
                  <a:txBody>
                    <a:bodyPr/>
                    <a:lstStyle/>
                    <a:p>
                      <a:endParaRPr lang="en-IE"/>
                    </a:p>
                  </a:txBody>
                  <a:tcPr/>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sng" strike="noStrike">
                          <a:effectLst/>
                        </a:rPr>
                        <a:t>€848.83</a:t>
                      </a:r>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05"/>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06"/>
                  </a:ext>
                </a:extLst>
              </a:tr>
              <a:tr h="129649">
                <a:tc>
                  <a:txBody>
                    <a:bodyPr/>
                    <a:lstStyle/>
                    <a:p>
                      <a:pPr algn="l" fontAlgn="b"/>
                      <a:r>
                        <a:rPr lang="en-IE" sz="800" u="none" strike="noStrike">
                          <a:effectLst/>
                        </a:rPr>
                        <a:t>Total Income</a:t>
                      </a:r>
                      <a:endParaRPr lang="en-IE" sz="800" b="1"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sng" strike="noStrike">
                          <a:effectLst/>
                        </a:rPr>
                        <a:t>€37,609.02</a:t>
                      </a:r>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Fees</a:t>
                      </a:r>
                      <a:endParaRPr lang="en-IE" sz="800" b="1"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07"/>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Bank fees</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€48.58</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08"/>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Paypal fees</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€1,343.25</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09"/>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sng" strike="noStrike">
                          <a:effectLst/>
                        </a:rPr>
                        <a:t>€1,391.83</a:t>
                      </a:r>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10"/>
                  </a:ext>
                </a:extLst>
              </a:tr>
              <a:tr h="156211">
                <a:tc>
                  <a:txBody>
                    <a:bodyPr/>
                    <a:lstStyle/>
                    <a:p>
                      <a:pPr algn="l" fontAlgn="b"/>
                      <a:r>
                        <a:rPr lang="en-IE" sz="800" u="none" strike="noStrike">
                          <a:effectLst/>
                        </a:rPr>
                        <a:t>Expenditure</a:t>
                      </a:r>
                      <a:endParaRPr lang="en-IE" sz="800" b="1"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11"/>
                  </a:ext>
                </a:extLst>
              </a:tr>
              <a:tr h="254260">
                <a:tc>
                  <a:txBody>
                    <a:bodyPr/>
                    <a:lstStyle/>
                    <a:p>
                      <a:pPr algn="l" fontAlgn="b"/>
                      <a:r>
                        <a:rPr lang="en-IE" sz="800" u="none" strike="noStrike">
                          <a:effectLst/>
                        </a:rPr>
                        <a:t>Race Series</a:t>
                      </a:r>
                      <a:endParaRPr lang="en-IE" sz="800" b="1"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Race Fees</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€15,045.00</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Superclass payouts</a:t>
                      </a:r>
                      <a:endParaRPr lang="en-IE" sz="800" b="1"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12"/>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First Aid</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€3,600.00</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Round 1</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€315.00</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13"/>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Trophies</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€3,691.13</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Round 2</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€210.00</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14"/>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sng" strike="noStrike">
                          <a:effectLst/>
                        </a:rPr>
                        <a:t>€22,336.13</a:t>
                      </a:r>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Round 5</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€140.00</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15"/>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Rds 6 &amp; 7</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€280.00</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16"/>
                  </a:ext>
                </a:extLst>
              </a:tr>
              <a:tr h="129649">
                <a:tc>
                  <a:txBody>
                    <a:bodyPr/>
                    <a:lstStyle/>
                    <a:p>
                      <a:pPr algn="l" fontAlgn="b"/>
                      <a:r>
                        <a:rPr lang="en-IE" sz="800" u="none" strike="noStrike">
                          <a:effectLst/>
                        </a:rPr>
                        <a:t>All Ireland's</a:t>
                      </a:r>
                      <a:endParaRPr lang="en-IE" sz="800" b="1"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Rds 8 &amp; 9</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€280.00</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17"/>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Race Fees </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€1,620.00</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sng" strike="noStrike">
                          <a:effectLst/>
                        </a:rPr>
                        <a:t>€1,225.00</a:t>
                      </a:r>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18"/>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Medals</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€216.26</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1"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19"/>
                  </a:ext>
                </a:extLst>
              </a:tr>
              <a:tr h="141093">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sng" strike="noStrike">
                          <a:effectLst/>
                        </a:rPr>
                        <a:t>€1,836.26</a:t>
                      </a:r>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Miscellaneous</a:t>
                      </a:r>
                      <a:endParaRPr lang="en-IE" sz="800" b="1"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20"/>
                  </a:ext>
                </a:extLst>
              </a:tr>
              <a:tr h="254260">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Expenses/AGM etc</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sng" strike="noStrike">
                          <a:effectLst/>
                        </a:rPr>
                        <a:t>€565.00</a:t>
                      </a:r>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21"/>
                  </a:ext>
                </a:extLst>
              </a:tr>
              <a:tr h="129649">
                <a:tc gridSpan="2">
                  <a:txBody>
                    <a:bodyPr/>
                    <a:lstStyle/>
                    <a:p>
                      <a:pPr algn="l" fontAlgn="b"/>
                      <a:r>
                        <a:rPr lang="en-IE" sz="800" u="none" strike="noStrike">
                          <a:effectLst/>
                        </a:rPr>
                        <a:t>End of year Awards</a:t>
                      </a:r>
                      <a:endParaRPr lang="en-IE" sz="800" b="1" i="0" u="none" strike="noStrike">
                        <a:solidFill>
                          <a:srgbClr val="000000"/>
                        </a:solidFill>
                        <a:effectLst/>
                        <a:latin typeface="Calibri" panose="020F0502020204030204" pitchFamily="34" charset="0"/>
                      </a:endParaRPr>
                    </a:p>
                  </a:txBody>
                  <a:tcPr marL="4930" marR="4930" marT="4930" marB="0" anchor="b"/>
                </a:tc>
                <a:tc hMerge="1">
                  <a:txBody>
                    <a:bodyPr/>
                    <a:lstStyle/>
                    <a:p>
                      <a:endParaRPr lang="en-IE"/>
                    </a:p>
                  </a:txBody>
                  <a:tcPr/>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22"/>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Red Cow Inn</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€1,370.00</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23"/>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Medals </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€386.59</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Total Income</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€37,609.02</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24"/>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Plates</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€206.00</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Total Expenditure</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sng" strike="noStrike">
                          <a:effectLst/>
                        </a:rPr>
                        <a:t>€37,031.06</a:t>
                      </a:r>
                      <a:endParaRPr lang="en-IE" sz="800" b="0"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25"/>
                  </a:ext>
                </a:extLst>
              </a:tr>
              <a:tr h="254260">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Printing plates</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€385.61</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sng" strike="noStrike">
                          <a:effectLst/>
                        </a:rPr>
                        <a:t>€577.96</a:t>
                      </a:r>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26"/>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sng" strike="noStrike">
                          <a:effectLst/>
                        </a:rPr>
                        <a:t>€2,348.20</a:t>
                      </a:r>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27"/>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28"/>
                  </a:ext>
                </a:extLst>
              </a:tr>
              <a:tr h="129649">
                <a:tc gridSpan="2">
                  <a:txBody>
                    <a:bodyPr/>
                    <a:lstStyle/>
                    <a:p>
                      <a:pPr algn="l" fontAlgn="b"/>
                      <a:r>
                        <a:rPr lang="en-IE" sz="800" u="none" strike="noStrike">
                          <a:effectLst/>
                        </a:rPr>
                        <a:t>Euro &amp; World competitions</a:t>
                      </a:r>
                      <a:endParaRPr lang="en-IE" sz="800" b="1" i="0" u="none" strike="noStrike">
                        <a:solidFill>
                          <a:srgbClr val="000000"/>
                        </a:solidFill>
                        <a:effectLst/>
                        <a:latin typeface="Calibri" panose="020F0502020204030204" pitchFamily="34" charset="0"/>
                      </a:endParaRPr>
                    </a:p>
                  </a:txBody>
                  <a:tcPr marL="4930" marR="4930" marT="4930" marB="0" anchor="b"/>
                </a:tc>
                <a:tc hMerge="1">
                  <a:txBody>
                    <a:bodyPr/>
                    <a:lstStyle/>
                    <a:p>
                      <a:endParaRPr lang="en-IE"/>
                    </a:p>
                  </a:txBody>
                  <a:tcPr/>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29"/>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Race Entries</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€2,838.00</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1"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30"/>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Spin 11</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€1,966.58</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31"/>
                  </a:ext>
                </a:extLst>
              </a:tr>
              <a:tr h="254260">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r>
                        <a:rPr lang="en-IE" sz="800" u="none" strike="noStrike">
                          <a:effectLst/>
                        </a:rPr>
                        <a:t>Miscellaneous</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none" strike="noStrike">
                          <a:effectLst/>
                        </a:rPr>
                        <a:t>€1,675.23</a:t>
                      </a:r>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32"/>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r>
                        <a:rPr lang="en-IE" sz="800" u="sng" strike="noStrike">
                          <a:effectLst/>
                        </a:rPr>
                        <a:t>€6,479.81</a:t>
                      </a:r>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dirty="0">
                        <a:solidFill>
                          <a:srgbClr val="000000"/>
                        </a:solidFill>
                        <a:effectLst/>
                        <a:latin typeface="Calibri" panose="020F0502020204030204" pitchFamily="34" charset="0"/>
                      </a:endParaRPr>
                    </a:p>
                  </a:txBody>
                  <a:tcPr marL="4930" marR="4930" marT="4930" marB="0" anchor="b"/>
                </a:tc>
                <a:tc>
                  <a:txBody>
                    <a:bodyPr/>
                    <a:lstStyle/>
                    <a:p>
                      <a:pPr algn="r" fontAlgn="b"/>
                      <a:endParaRPr lang="en-IE" sz="800" b="0" i="0" u="none" strike="noStrike" dirty="0">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33"/>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dirty="0">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dirty="0">
                        <a:solidFill>
                          <a:srgbClr val="000000"/>
                        </a:solidFill>
                        <a:effectLst/>
                        <a:latin typeface="Calibri" panose="020F0502020204030204" pitchFamily="34" charset="0"/>
                      </a:endParaRPr>
                    </a:p>
                  </a:txBody>
                  <a:tcPr marL="4930" marR="4930" marT="4930" marB="0" anchor="b"/>
                </a:tc>
                <a:tc>
                  <a:txBody>
                    <a:bodyPr/>
                    <a:lstStyle/>
                    <a:p>
                      <a:pPr algn="r" fontAlgn="b"/>
                      <a:endParaRPr lang="en-IE" sz="800" b="0" i="0" u="sng" strike="noStrike" dirty="0">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dirty="0">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34"/>
                  </a:ext>
                </a:extLst>
              </a:tr>
              <a:tr h="129649">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r" fontAlgn="b"/>
                      <a:endParaRPr lang="en-IE" sz="800" b="1" i="0" u="sng"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dirty="0">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a:solidFill>
                          <a:srgbClr val="000000"/>
                        </a:solidFill>
                        <a:effectLst/>
                        <a:latin typeface="Calibri" panose="020F0502020204030204" pitchFamily="34" charset="0"/>
                      </a:endParaRPr>
                    </a:p>
                  </a:txBody>
                  <a:tcPr marL="4930" marR="4930" marT="4930" marB="0" anchor="b"/>
                </a:tc>
                <a:tc>
                  <a:txBody>
                    <a:bodyPr/>
                    <a:lstStyle/>
                    <a:p>
                      <a:pPr algn="l" fontAlgn="b"/>
                      <a:endParaRPr lang="en-IE" sz="800" b="0" i="0" u="none" strike="noStrike" dirty="0">
                        <a:solidFill>
                          <a:srgbClr val="000000"/>
                        </a:solidFill>
                        <a:effectLst/>
                        <a:latin typeface="Calibri" panose="020F0502020204030204" pitchFamily="34" charset="0"/>
                      </a:endParaRPr>
                    </a:p>
                  </a:txBody>
                  <a:tcPr marL="4930" marR="4930" marT="4930" marB="0" anchor="b"/>
                </a:tc>
                <a:extLst>
                  <a:ext uri="{0D108BD9-81ED-4DB2-BD59-A6C34878D82A}">
                    <a16:rowId xmlns:a16="http://schemas.microsoft.com/office/drawing/2014/main" val="10035"/>
                  </a:ext>
                </a:extLst>
              </a:tr>
            </a:tbl>
          </a:graphicData>
        </a:graphic>
      </p:graphicFrame>
      <p:pic>
        <p:nvPicPr>
          <p:cNvPr id="13" name="Picture 12" descr="BMX Ireland Commission Logo Final.pdf">
            <a:extLst>
              <a:ext uri="{FF2B5EF4-FFF2-40B4-BE49-F238E27FC236}">
                <a16:creationId xmlns:a16="http://schemas.microsoft.com/office/drawing/2014/main" id="{8229D275-ECED-4DB4-9A72-EA4A913D70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6728" y="76200"/>
            <a:ext cx="2061072" cy="838200"/>
          </a:xfrm>
          <a:prstGeom prst="rect">
            <a:avLst/>
          </a:prstGeom>
        </p:spPr>
      </p:pic>
    </p:spTree>
    <p:extLst>
      <p:ext uri="{BB962C8B-B14F-4D97-AF65-F5344CB8AC3E}">
        <p14:creationId xmlns:p14="http://schemas.microsoft.com/office/powerpoint/2010/main" val="410790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sp>
        <p:nvSpPr>
          <p:cNvPr id="6" name="TextBox 5"/>
          <p:cNvSpPr txBox="1"/>
          <p:nvPr/>
        </p:nvSpPr>
        <p:spPr>
          <a:xfrm>
            <a:off x="1271756" y="1320794"/>
            <a:ext cx="6886045" cy="2923877"/>
          </a:xfrm>
          <a:prstGeom prst="rect">
            <a:avLst/>
          </a:prstGeom>
          <a:noFill/>
        </p:spPr>
        <p:txBody>
          <a:bodyPr wrap="none" rtlCol="0">
            <a:spAutoFit/>
          </a:bodyPr>
          <a:lstStyle/>
          <a:p>
            <a:pPr algn="ctr"/>
            <a:r>
              <a:rPr lang="en-US" sz="2800" b="1" dirty="0">
                <a:solidFill>
                  <a:srgbClr val="521F66"/>
                </a:solidFill>
              </a:rPr>
              <a:t>Cycling Ireland </a:t>
            </a:r>
            <a:r>
              <a:rPr lang="en-US" sz="2800" b="1" dirty="0">
                <a:solidFill>
                  <a:srgbClr val="74B243"/>
                </a:solidFill>
              </a:rPr>
              <a:t>BMX</a:t>
            </a:r>
            <a:r>
              <a:rPr lang="en-US" sz="2800" b="1" dirty="0">
                <a:solidFill>
                  <a:srgbClr val="521F66"/>
                </a:solidFill>
              </a:rPr>
              <a:t> Commission</a:t>
            </a:r>
          </a:p>
          <a:p>
            <a:pPr algn="ctr"/>
            <a:r>
              <a:rPr lang="en-US" sz="1600" b="1" dirty="0">
                <a:solidFill>
                  <a:srgbClr val="521F66"/>
                </a:solidFill>
              </a:rPr>
              <a:t>AGM 2017</a:t>
            </a:r>
          </a:p>
          <a:p>
            <a:pPr algn="ctr"/>
            <a:endParaRPr lang="en-US" sz="2600" dirty="0">
              <a:solidFill>
                <a:srgbClr val="521F66"/>
              </a:solidFill>
            </a:endParaRPr>
          </a:p>
          <a:p>
            <a:pPr algn="ctr"/>
            <a:endParaRPr lang="en-US" sz="2600" dirty="0">
              <a:solidFill>
                <a:srgbClr val="521F66"/>
              </a:solidFill>
            </a:endParaRPr>
          </a:p>
          <a:p>
            <a:pPr algn="ctr"/>
            <a:r>
              <a:rPr lang="en-US" sz="4400" b="1" dirty="0">
                <a:solidFill>
                  <a:srgbClr val="521F66"/>
                </a:solidFill>
              </a:rPr>
              <a:t>National Track Development</a:t>
            </a:r>
          </a:p>
          <a:p>
            <a:pPr algn="ctr"/>
            <a:r>
              <a:rPr lang="en-US" sz="4400" b="1" i="1" dirty="0">
                <a:solidFill>
                  <a:srgbClr val="521F66"/>
                </a:solidFill>
              </a:rPr>
              <a:t>Update</a:t>
            </a:r>
          </a:p>
        </p:txBody>
      </p:sp>
      <p:pic>
        <p:nvPicPr>
          <p:cNvPr id="7" name="Picture 6" descr="Cycling-Irelan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 y="6172200"/>
            <a:ext cx="2095500" cy="628650"/>
          </a:xfrm>
          <a:prstGeom prst="rect">
            <a:avLst/>
          </a:prstGeom>
        </p:spPr>
      </p:pic>
      <p:sp>
        <p:nvSpPr>
          <p:cNvPr id="16" name="TextBox 15"/>
          <p:cNvSpPr txBox="1"/>
          <p:nvPr/>
        </p:nvSpPr>
        <p:spPr>
          <a:xfrm>
            <a:off x="3634155" y="4391206"/>
            <a:ext cx="2048069" cy="461665"/>
          </a:xfrm>
          <a:prstGeom prst="rect">
            <a:avLst/>
          </a:prstGeom>
          <a:noFill/>
        </p:spPr>
        <p:txBody>
          <a:bodyPr wrap="none" rtlCol="0">
            <a:spAutoFit/>
          </a:bodyPr>
          <a:lstStyle/>
          <a:p>
            <a:r>
              <a:rPr lang="en-US" sz="2400" b="1" i="1" u="sng" dirty="0" err="1">
                <a:solidFill>
                  <a:srgbClr val="74B243"/>
                </a:solidFill>
              </a:rPr>
              <a:t>Eamonn</a:t>
            </a:r>
            <a:r>
              <a:rPr lang="en-US" sz="2400" b="1" i="1" u="sng" dirty="0">
                <a:solidFill>
                  <a:srgbClr val="74B243"/>
                </a:solidFill>
              </a:rPr>
              <a:t> </a:t>
            </a:r>
            <a:r>
              <a:rPr lang="en-US" sz="2400" b="1" i="1" u="sng" dirty="0" err="1">
                <a:solidFill>
                  <a:srgbClr val="74B243"/>
                </a:solidFill>
              </a:rPr>
              <a:t>Wyer</a:t>
            </a:r>
            <a:endParaRPr lang="en-US" sz="2400" b="1" i="1" u="sng" dirty="0">
              <a:solidFill>
                <a:srgbClr val="74B2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4824536"/>
          </a:xfrm>
        </p:spPr>
        <p:txBody>
          <a:bodyPr>
            <a:normAutofit fontScale="92500" lnSpcReduction="10000"/>
          </a:bodyPr>
          <a:lstStyle/>
          <a:p>
            <a:pPr algn="ctr">
              <a:buNone/>
            </a:pPr>
            <a:endParaRPr lang="en-IE" dirty="0"/>
          </a:p>
          <a:p>
            <a:pPr algn="ctr">
              <a:buNone/>
            </a:pPr>
            <a:r>
              <a:rPr lang="en-IE" dirty="0"/>
              <a:t>BMX Irelands strategy formulation group identified Track Building as the single most important issue in Irish BMX. This hasn’t changed since 2014! </a:t>
            </a:r>
          </a:p>
          <a:p>
            <a:pPr algn="ctr">
              <a:buNone/>
            </a:pPr>
            <a:endParaRPr lang="en-IE" dirty="0"/>
          </a:p>
          <a:p>
            <a:pPr algn="ctr">
              <a:buNone/>
            </a:pPr>
            <a:r>
              <a:rPr lang="en-IE" dirty="0"/>
              <a:t>We need the facilities to attract the riders to grow the sport.</a:t>
            </a:r>
          </a:p>
          <a:p>
            <a:pPr algn="ctr">
              <a:buNone/>
            </a:pPr>
            <a:endParaRPr lang="en-IE" dirty="0"/>
          </a:p>
          <a:p>
            <a:pPr algn="ctr">
              <a:buNone/>
            </a:pPr>
            <a:endParaRPr lang="en-IE" dirty="0"/>
          </a:p>
          <a:p>
            <a:pPr algn="ctr">
              <a:buNone/>
            </a:pPr>
            <a:r>
              <a:rPr lang="en-IE" dirty="0"/>
              <a:t>“Build it and they will come.”</a:t>
            </a:r>
          </a:p>
          <a:p>
            <a:pPr>
              <a:buNone/>
            </a:pPr>
            <a:endParaRPr lang="en-IE" dirty="0"/>
          </a:p>
          <a:p>
            <a:pPr>
              <a:buNone/>
            </a:pPr>
            <a:endParaRPr lang="en-US" dirty="0"/>
          </a:p>
        </p:txBody>
      </p:sp>
      <p:pic>
        <p:nvPicPr>
          <p:cNvPr id="4" name="Picture 3"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spTree>
    <p:extLst>
      <p:ext uri="{BB962C8B-B14F-4D97-AF65-F5344CB8AC3E}">
        <p14:creationId xmlns:p14="http://schemas.microsoft.com/office/powerpoint/2010/main" val="1331151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IE" dirty="0"/>
              <a:t>Developed a track certification system</a:t>
            </a:r>
          </a:p>
          <a:p>
            <a:pPr lvl="1"/>
            <a:r>
              <a:rPr lang="en-IE" dirty="0"/>
              <a:t>	</a:t>
            </a:r>
            <a:r>
              <a:rPr lang="en-IE" dirty="0" err="1"/>
              <a:t>RoSPA</a:t>
            </a:r>
            <a:endParaRPr lang="en-IE" dirty="0"/>
          </a:p>
          <a:p>
            <a:pPr lvl="1"/>
            <a:r>
              <a:rPr lang="en-IE" dirty="0"/>
              <a:t>	Track Building Guidelines</a:t>
            </a:r>
          </a:p>
          <a:p>
            <a:r>
              <a:rPr lang="en-IE" dirty="0"/>
              <a:t>Built 5 National Standard Tracks in 6 Years</a:t>
            </a:r>
          </a:p>
          <a:p>
            <a:r>
              <a:rPr lang="en-IE" dirty="0"/>
              <a:t>Built a National Sport which is as run to a better standard than most other BMX countries in the World. </a:t>
            </a:r>
          </a:p>
          <a:p>
            <a:r>
              <a:rPr lang="en-IE" dirty="0"/>
              <a:t>215 riders in National series. Per capita – 2.4 times bigger than Britain,  11 times bigger than USA. </a:t>
            </a:r>
          </a:p>
          <a:p>
            <a:r>
              <a:rPr lang="en-IE" dirty="0"/>
              <a:t>Our events attract more riders than Downhill MTB, Cross Country MTB, </a:t>
            </a:r>
            <a:r>
              <a:rPr lang="en-IE" dirty="0" err="1"/>
              <a:t>Cyclo</a:t>
            </a:r>
            <a:r>
              <a:rPr lang="en-IE" dirty="0"/>
              <a:t> Cross and Track Cycling.</a:t>
            </a:r>
          </a:p>
          <a:p>
            <a:endParaRPr lang="en-IE" dirty="0"/>
          </a:p>
        </p:txBody>
      </p:sp>
      <p:pic>
        <p:nvPicPr>
          <p:cNvPr id="4" name="Picture 3"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spTree>
    <p:extLst>
      <p:ext uri="{BB962C8B-B14F-4D97-AF65-F5344CB8AC3E}">
        <p14:creationId xmlns:p14="http://schemas.microsoft.com/office/powerpoint/2010/main" val="278951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fontScale="92500" lnSpcReduction="20000"/>
          </a:bodyPr>
          <a:lstStyle/>
          <a:p>
            <a:pPr>
              <a:buNone/>
            </a:pPr>
            <a:r>
              <a:rPr lang="en-IE" b="1" dirty="0"/>
              <a:t>2011</a:t>
            </a:r>
          </a:p>
          <a:p>
            <a:r>
              <a:rPr lang="en-IE" dirty="0"/>
              <a:t>Ratoath</a:t>
            </a:r>
          </a:p>
          <a:p>
            <a:pPr>
              <a:buNone/>
            </a:pPr>
            <a:r>
              <a:rPr lang="en-IE" b="1" dirty="0"/>
              <a:t>2012</a:t>
            </a:r>
          </a:p>
          <a:p>
            <a:r>
              <a:rPr lang="en-IE" dirty="0"/>
              <a:t>Cherry Orchard Indoor Track (later DC, now gone) </a:t>
            </a:r>
          </a:p>
          <a:p>
            <a:pPr>
              <a:buNone/>
            </a:pPr>
            <a:r>
              <a:rPr lang="en-IE" b="1" dirty="0"/>
              <a:t>2014</a:t>
            </a:r>
          </a:p>
          <a:p>
            <a:r>
              <a:rPr lang="en-IE" dirty="0"/>
              <a:t>Lucan (first Funded Track in Ireland)</a:t>
            </a:r>
          </a:p>
          <a:p>
            <a:r>
              <a:rPr lang="en-IE" dirty="0"/>
              <a:t>Ormeau (not used)</a:t>
            </a:r>
          </a:p>
          <a:p>
            <a:pPr>
              <a:buNone/>
            </a:pPr>
            <a:r>
              <a:rPr lang="en-IE" b="1" dirty="0"/>
              <a:t>2015</a:t>
            </a:r>
          </a:p>
          <a:p>
            <a:r>
              <a:rPr lang="en-IE" dirty="0"/>
              <a:t>Cork</a:t>
            </a:r>
          </a:p>
          <a:p>
            <a:r>
              <a:rPr lang="en-IE" dirty="0"/>
              <a:t>Ratoath – Track upgrades with a new gate and hill</a:t>
            </a:r>
          </a:p>
          <a:p>
            <a:pPr>
              <a:buNone/>
            </a:pPr>
            <a:endParaRPr lang="en-IE" dirty="0"/>
          </a:p>
          <a:p>
            <a:endParaRPr lang="en-IE" dirty="0"/>
          </a:p>
        </p:txBody>
      </p:sp>
      <p:pic>
        <p:nvPicPr>
          <p:cNvPr id="4" name="Picture 3"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spTree>
    <p:extLst>
      <p:ext uri="{BB962C8B-B14F-4D97-AF65-F5344CB8AC3E}">
        <p14:creationId xmlns:p14="http://schemas.microsoft.com/office/powerpoint/2010/main" val="375043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IE" b="1" dirty="0"/>
              <a:t>2016</a:t>
            </a:r>
          </a:p>
          <a:p>
            <a:r>
              <a:rPr lang="en-IE" dirty="0" err="1"/>
              <a:t>Riverchapel</a:t>
            </a:r>
            <a:r>
              <a:rPr lang="en-IE" dirty="0"/>
              <a:t> (</a:t>
            </a:r>
            <a:r>
              <a:rPr lang="en-IE" dirty="0" err="1"/>
              <a:t>Courtown</a:t>
            </a:r>
            <a:r>
              <a:rPr lang="en-IE" dirty="0"/>
              <a:t>)</a:t>
            </a:r>
          </a:p>
          <a:p>
            <a:r>
              <a:rPr lang="en-IE" dirty="0"/>
              <a:t>Lisburn </a:t>
            </a:r>
          </a:p>
          <a:p>
            <a:pPr>
              <a:buNone/>
            </a:pPr>
            <a:r>
              <a:rPr lang="en-IE" b="1" dirty="0"/>
              <a:t>2017</a:t>
            </a:r>
          </a:p>
          <a:p>
            <a:r>
              <a:rPr lang="en-IE" dirty="0"/>
              <a:t>Lucan – Pump Track – complete</a:t>
            </a:r>
          </a:p>
          <a:p>
            <a:endParaRPr lang="en-IE" dirty="0"/>
          </a:p>
          <a:p>
            <a:endParaRPr lang="en-IE" dirty="0"/>
          </a:p>
        </p:txBody>
      </p:sp>
      <p:pic>
        <p:nvPicPr>
          <p:cNvPr id="4" name="Picture 3"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spTree>
    <p:extLst>
      <p:ext uri="{BB962C8B-B14F-4D97-AF65-F5344CB8AC3E}">
        <p14:creationId xmlns:p14="http://schemas.microsoft.com/office/powerpoint/2010/main" val="3890179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328592"/>
          </a:xfrm>
        </p:spPr>
        <p:txBody>
          <a:bodyPr>
            <a:normAutofit fontScale="55000" lnSpcReduction="20000"/>
          </a:bodyPr>
          <a:lstStyle/>
          <a:p>
            <a:pPr>
              <a:buNone/>
            </a:pPr>
            <a:r>
              <a:rPr lang="en-IE" sz="3300" b="1" dirty="0"/>
              <a:t>2018 +</a:t>
            </a:r>
          </a:p>
          <a:p>
            <a:r>
              <a:rPr lang="en-IE" sz="3300" dirty="0"/>
              <a:t>Armagh – Euroservices Started November 2017 – Regional Track</a:t>
            </a:r>
          </a:p>
          <a:p>
            <a:r>
              <a:rPr lang="en-IE" sz="3300" dirty="0"/>
              <a:t>Athlone – Plan for 2018 Completion.</a:t>
            </a:r>
          </a:p>
          <a:p>
            <a:r>
              <a:rPr lang="en-IE" sz="3300" dirty="0"/>
              <a:t>Fingal: </a:t>
            </a:r>
          </a:p>
          <a:p>
            <a:pPr lvl="1"/>
            <a:r>
              <a:rPr lang="en-IE" sz="3300" dirty="0" err="1"/>
              <a:t>Baleally</a:t>
            </a:r>
            <a:r>
              <a:rPr lang="en-IE" sz="3300" dirty="0"/>
              <a:t> – (Lusk Dump near Dublin Airport) Regional Track (High Probability of success)</a:t>
            </a:r>
          </a:p>
          <a:p>
            <a:pPr lvl="1"/>
            <a:r>
              <a:rPr lang="en-IE" sz="3300" dirty="0" err="1"/>
              <a:t>Baldoyle</a:t>
            </a:r>
            <a:r>
              <a:rPr lang="en-IE" sz="3300" dirty="0"/>
              <a:t> Supercross Track</a:t>
            </a:r>
          </a:p>
          <a:p>
            <a:r>
              <a:rPr lang="en-IE" sz="3300" dirty="0"/>
              <a:t>South Dublin: </a:t>
            </a:r>
          </a:p>
          <a:p>
            <a:pPr lvl="1"/>
            <a:r>
              <a:rPr lang="en-IE" sz="3300" dirty="0"/>
              <a:t>Firhouse – National Track in Dodder Valley Park. Planning Passed. </a:t>
            </a:r>
          </a:p>
          <a:p>
            <a:pPr lvl="1"/>
            <a:r>
              <a:rPr lang="en-IE" sz="3300" dirty="0"/>
              <a:t>Jobstown – given to </a:t>
            </a:r>
            <a:r>
              <a:rPr lang="en-IE" sz="3300" dirty="0" err="1"/>
              <a:t>Achon</a:t>
            </a:r>
            <a:r>
              <a:rPr lang="en-IE" sz="3300" dirty="0"/>
              <a:t> to design.</a:t>
            </a:r>
          </a:p>
          <a:p>
            <a:r>
              <a:rPr lang="en-IE" sz="3300" dirty="0"/>
              <a:t>Kildare - </a:t>
            </a:r>
            <a:r>
              <a:rPr lang="en-IE" sz="3300" dirty="0" err="1"/>
              <a:t>Athy</a:t>
            </a:r>
            <a:r>
              <a:rPr lang="en-IE" sz="3300" dirty="0"/>
              <a:t> – some plans submitted, no dates or locations.</a:t>
            </a:r>
          </a:p>
          <a:p>
            <a:r>
              <a:rPr lang="en-IE" sz="3300" dirty="0"/>
              <a:t>Belfast </a:t>
            </a:r>
          </a:p>
          <a:p>
            <a:pPr lvl="1"/>
            <a:r>
              <a:rPr lang="en-IE" sz="3300" dirty="0"/>
              <a:t>Castlereagh Henry Jones Playing Fields</a:t>
            </a:r>
          </a:p>
          <a:p>
            <a:pPr lvl="1"/>
            <a:r>
              <a:rPr lang="en-IE" sz="3300" dirty="0"/>
              <a:t>Ormeau – Built – unused.</a:t>
            </a:r>
          </a:p>
          <a:p>
            <a:r>
              <a:rPr lang="en-IE" sz="3300" dirty="0"/>
              <a:t>Larne </a:t>
            </a:r>
          </a:p>
          <a:p>
            <a:r>
              <a:rPr lang="en-IE" sz="3300" dirty="0"/>
              <a:t>Newry </a:t>
            </a:r>
          </a:p>
          <a:p>
            <a:r>
              <a:rPr lang="en-IE" sz="3300" dirty="0"/>
              <a:t>Navan</a:t>
            </a:r>
          </a:p>
          <a:p>
            <a:r>
              <a:rPr lang="en-IE" sz="3300" dirty="0"/>
              <a:t>Carlow</a:t>
            </a:r>
          </a:p>
          <a:p>
            <a:endParaRPr lang="en-IE" dirty="0"/>
          </a:p>
        </p:txBody>
      </p:sp>
      <p:pic>
        <p:nvPicPr>
          <p:cNvPr id="4" name="Picture 3"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spTree>
    <p:extLst>
      <p:ext uri="{BB962C8B-B14F-4D97-AF65-F5344CB8AC3E}">
        <p14:creationId xmlns:p14="http://schemas.microsoft.com/office/powerpoint/2010/main" val="3525685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55332"/>
            <a:ext cx="8964488" cy="5502668"/>
          </a:xfrm>
          <a:prstGeom prst="rect">
            <a:avLst/>
          </a:prstGeom>
        </p:spPr>
      </p:pic>
    </p:spTree>
    <p:extLst>
      <p:ext uri="{BB962C8B-B14F-4D97-AF65-F5344CB8AC3E}">
        <p14:creationId xmlns:p14="http://schemas.microsoft.com/office/powerpoint/2010/main" val="140905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sp>
        <p:nvSpPr>
          <p:cNvPr id="6" name="TextBox 5"/>
          <p:cNvSpPr txBox="1"/>
          <p:nvPr/>
        </p:nvSpPr>
        <p:spPr>
          <a:xfrm>
            <a:off x="1047671" y="575846"/>
            <a:ext cx="1714657" cy="677108"/>
          </a:xfrm>
          <a:prstGeom prst="rect">
            <a:avLst/>
          </a:prstGeom>
          <a:noFill/>
        </p:spPr>
        <p:txBody>
          <a:bodyPr wrap="none" rtlCol="0">
            <a:spAutoFit/>
          </a:bodyPr>
          <a:lstStyle/>
          <a:p>
            <a:pPr algn="ctr"/>
            <a:r>
              <a:rPr lang="en-US" sz="3800" b="1" dirty="0">
                <a:solidFill>
                  <a:srgbClr val="521F66"/>
                </a:solidFill>
              </a:rPr>
              <a:t>Agenda</a:t>
            </a:r>
          </a:p>
        </p:txBody>
      </p:sp>
      <p:pic>
        <p:nvPicPr>
          <p:cNvPr id="7" name="Picture 6" descr="Cycling-Irelan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 y="6172200"/>
            <a:ext cx="2095500" cy="628650"/>
          </a:xfrm>
          <a:prstGeom prst="rect">
            <a:avLst/>
          </a:prstGeom>
        </p:spPr>
      </p:pic>
      <p:sp>
        <p:nvSpPr>
          <p:cNvPr id="10" name="TextBox 9"/>
          <p:cNvSpPr txBox="1"/>
          <p:nvPr/>
        </p:nvSpPr>
        <p:spPr>
          <a:xfrm>
            <a:off x="1371600" y="2362200"/>
            <a:ext cx="184666" cy="369332"/>
          </a:xfrm>
          <a:prstGeom prst="rect">
            <a:avLst/>
          </a:prstGeom>
          <a:noFill/>
        </p:spPr>
        <p:txBody>
          <a:bodyPr wrap="none" rtlCol="0">
            <a:spAutoFit/>
          </a:bodyPr>
          <a:lstStyle/>
          <a:p>
            <a:endParaRPr lang="en-US"/>
          </a:p>
        </p:txBody>
      </p:sp>
      <p:sp>
        <p:nvSpPr>
          <p:cNvPr id="2" name="TextBox 1"/>
          <p:cNvSpPr txBox="1"/>
          <p:nvPr/>
        </p:nvSpPr>
        <p:spPr>
          <a:xfrm>
            <a:off x="1047671" y="1432441"/>
            <a:ext cx="6324745" cy="4832092"/>
          </a:xfrm>
          <a:prstGeom prst="rect">
            <a:avLst/>
          </a:prstGeom>
          <a:noFill/>
        </p:spPr>
        <p:txBody>
          <a:bodyPr wrap="none" rtlCol="0">
            <a:spAutoFit/>
          </a:bodyPr>
          <a:lstStyle/>
          <a:p>
            <a:pPr marL="342900" indent="-342900">
              <a:buAutoNum type="arabicPeriod"/>
            </a:pPr>
            <a:r>
              <a:rPr lang="en-US" sz="2800" dirty="0">
                <a:solidFill>
                  <a:schemeClr val="tx1">
                    <a:lumMod val="75000"/>
                    <a:lumOff val="25000"/>
                  </a:schemeClr>
                </a:solidFill>
              </a:rPr>
              <a:t>Welcome</a:t>
            </a:r>
            <a:endParaRPr lang="en-US" sz="2000" dirty="0">
              <a:solidFill>
                <a:schemeClr val="tx1">
                  <a:lumMod val="75000"/>
                  <a:lumOff val="25000"/>
                </a:schemeClr>
              </a:solidFill>
            </a:endParaRPr>
          </a:p>
          <a:p>
            <a:pPr marL="342900" indent="-342900">
              <a:buAutoNum type="arabicPeriod"/>
            </a:pPr>
            <a:r>
              <a:rPr lang="en-US" sz="2800" dirty="0">
                <a:solidFill>
                  <a:schemeClr val="tx1">
                    <a:lumMod val="75000"/>
                    <a:lumOff val="25000"/>
                  </a:schemeClr>
                </a:solidFill>
              </a:rPr>
              <a:t>Propose &amp; Adopt Minutes of 2016 AGM</a:t>
            </a:r>
          </a:p>
          <a:p>
            <a:pPr marL="342900" indent="-342900">
              <a:buFontTx/>
              <a:buAutoNum type="arabicPeriod"/>
            </a:pPr>
            <a:r>
              <a:rPr lang="en-US" sz="2800" dirty="0">
                <a:solidFill>
                  <a:schemeClr val="tx1">
                    <a:lumMod val="75000"/>
                    <a:lumOff val="25000"/>
                  </a:schemeClr>
                </a:solidFill>
              </a:rPr>
              <a:t>Address from Chairperson</a:t>
            </a:r>
          </a:p>
          <a:p>
            <a:pPr marL="342900" indent="-342900">
              <a:buAutoNum type="arabicPeriod"/>
            </a:pPr>
            <a:r>
              <a:rPr lang="en-US" sz="2800" dirty="0">
                <a:solidFill>
                  <a:schemeClr val="tx1">
                    <a:lumMod val="75000"/>
                    <a:lumOff val="25000"/>
                  </a:schemeClr>
                </a:solidFill>
              </a:rPr>
              <a:t>BMX Racing in 2017 – summary</a:t>
            </a:r>
          </a:p>
          <a:p>
            <a:pPr marL="342900" indent="-342900">
              <a:buAutoNum type="arabicPeriod"/>
            </a:pPr>
            <a:r>
              <a:rPr lang="en-US" sz="2800" dirty="0">
                <a:solidFill>
                  <a:schemeClr val="tx1">
                    <a:lumMod val="75000"/>
                    <a:lumOff val="25000"/>
                  </a:schemeClr>
                </a:solidFill>
              </a:rPr>
              <a:t>Plans for 2018</a:t>
            </a:r>
          </a:p>
          <a:p>
            <a:pPr marL="342900" indent="-342900">
              <a:buAutoNum type="arabicPeriod"/>
            </a:pPr>
            <a:r>
              <a:rPr lang="en-US" sz="2800" dirty="0">
                <a:solidFill>
                  <a:schemeClr val="tx1">
                    <a:lumMod val="75000"/>
                    <a:lumOff val="25000"/>
                  </a:schemeClr>
                </a:solidFill>
              </a:rPr>
              <a:t>Treasurers Statement</a:t>
            </a:r>
          </a:p>
          <a:p>
            <a:pPr marL="342900" indent="-342900">
              <a:buAutoNum type="arabicPeriod"/>
            </a:pPr>
            <a:r>
              <a:rPr lang="en-US" sz="2800" dirty="0">
                <a:solidFill>
                  <a:schemeClr val="tx1">
                    <a:lumMod val="75000"/>
                    <a:lumOff val="25000"/>
                  </a:schemeClr>
                </a:solidFill>
              </a:rPr>
              <a:t>National Track Development – update</a:t>
            </a:r>
          </a:p>
          <a:p>
            <a:pPr marL="342900" indent="-342900">
              <a:buAutoNum type="arabicPeriod"/>
            </a:pPr>
            <a:r>
              <a:rPr lang="en-US" sz="2800" dirty="0">
                <a:solidFill>
                  <a:schemeClr val="tx1">
                    <a:lumMod val="75000"/>
                    <a:lumOff val="25000"/>
                  </a:schemeClr>
                </a:solidFill>
              </a:rPr>
              <a:t>Development Squad &amp; National Team</a:t>
            </a:r>
          </a:p>
          <a:p>
            <a:pPr marL="342900" indent="-342900">
              <a:buAutoNum type="arabicPeriod"/>
            </a:pPr>
            <a:r>
              <a:rPr lang="en-US" sz="2800" dirty="0">
                <a:solidFill>
                  <a:schemeClr val="tx1">
                    <a:lumMod val="75000"/>
                    <a:lumOff val="25000"/>
                  </a:schemeClr>
                </a:solidFill>
              </a:rPr>
              <a:t>Submissions for Discussion</a:t>
            </a:r>
          </a:p>
          <a:p>
            <a:pPr marL="342900" indent="-342900">
              <a:buAutoNum type="arabicPeriod"/>
            </a:pPr>
            <a:r>
              <a:rPr lang="en-US" sz="2800" dirty="0">
                <a:solidFill>
                  <a:schemeClr val="tx1">
                    <a:lumMod val="75000"/>
                    <a:lumOff val="25000"/>
                  </a:schemeClr>
                </a:solidFill>
              </a:rPr>
              <a:t>Nominations</a:t>
            </a:r>
          </a:p>
          <a:p>
            <a:pPr marL="342900" indent="-342900">
              <a:buAutoNum type="arabicPeriod"/>
            </a:pPr>
            <a:r>
              <a:rPr lang="en-US" sz="2800" dirty="0">
                <a:solidFill>
                  <a:schemeClr val="tx1">
                    <a:lumMod val="75000"/>
                    <a:lumOff val="25000"/>
                  </a:schemeClr>
                </a:solidFill>
              </a:rPr>
              <a:t>Thank You &amp; CLOSE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32040" y="1141134"/>
            <a:ext cx="4105773" cy="2431882"/>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05503" y="3861048"/>
            <a:ext cx="4338497" cy="2636912"/>
          </a:xfrm>
          <a:prstGeom prst="rect">
            <a:avLst/>
          </a:prstGeom>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120" y="4221089"/>
            <a:ext cx="4739383" cy="2492896"/>
          </a:xfrm>
          <a:prstGeom prst="rect">
            <a:avLst/>
          </a:prstGeom>
        </p:spPr>
      </p:pic>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154617"/>
            <a:ext cx="4715354" cy="2520280"/>
          </a:xfrm>
          <a:prstGeom prst="rect">
            <a:avLst/>
          </a:prstGeom>
        </p:spPr>
      </p:pic>
    </p:spTree>
    <p:extLst>
      <p:ext uri="{BB962C8B-B14F-4D97-AF65-F5344CB8AC3E}">
        <p14:creationId xmlns:p14="http://schemas.microsoft.com/office/powerpoint/2010/main" val="1558596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01277" y="1274564"/>
            <a:ext cx="4795167" cy="3090540"/>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188" y="1274564"/>
            <a:ext cx="4191888" cy="2586484"/>
          </a:xfrm>
          <a:prstGeom prst="rect">
            <a:avLst/>
          </a:prstGeom>
        </p:spPr>
      </p:pic>
    </p:spTree>
    <p:extLst>
      <p:ext uri="{BB962C8B-B14F-4D97-AF65-F5344CB8AC3E}">
        <p14:creationId xmlns:p14="http://schemas.microsoft.com/office/powerpoint/2010/main" val="3314974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jpg"/>
          <p:cNvPicPr/>
          <p:nvPr/>
        </p:nvPicPr>
        <p:blipFill>
          <a:blip r:embed="rId3"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graphicFrame>
        <p:nvGraphicFramePr>
          <p:cNvPr id="2" name="Object 1"/>
          <p:cNvGraphicFramePr>
            <a:graphicFrameLocks noChangeAspect="1"/>
          </p:cNvGraphicFramePr>
          <p:nvPr>
            <p:extLst/>
          </p:nvPr>
        </p:nvGraphicFramePr>
        <p:xfrm>
          <a:off x="323528" y="1391072"/>
          <a:ext cx="8434388" cy="5502275"/>
        </p:xfrm>
        <a:graphic>
          <a:graphicData uri="http://schemas.openxmlformats.org/presentationml/2006/ole">
            <mc:AlternateContent xmlns:mc="http://schemas.openxmlformats.org/markup-compatibility/2006">
              <mc:Choice xmlns:v="urn:schemas-microsoft-com:vml" Requires="v">
                <p:oleObj spid="_x0000_s1026" name="Picture" r:id="rId4" imgW="8434080" imgH="5502240" progId="StaticMetafile">
                  <p:embed/>
                </p:oleObj>
              </mc:Choice>
              <mc:Fallback>
                <p:oleObj name="Picture" r:id="rId4" imgW="8434080" imgH="5502240" progId="StaticMetafile">
                  <p:embed/>
                  <p:pic>
                    <p:nvPicPr>
                      <p:cNvPr id="2" name="Object 1"/>
                      <p:cNvPicPr/>
                      <p:nvPr/>
                    </p:nvPicPr>
                    <p:blipFill>
                      <a:blip r:embed="rId5"/>
                      <a:stretch>
                        <a:fillRect/>
                      </a:stretch>
                    </p:blipFill>
                    <p:spPr>
                      <a:xfrm>
                        <a:off x="323528" y="1391072"/>
                        <a:ext cx="8434388" cy="5502275"/>
                      </a:xfrm>
                      <a:prstGeom prst="rect">
                        <a:avLst/>
                      </a:prstGeom>
                    </p:spPr>
                  </p:pic>
                </p:oleObj>
              </mc:Fallback>
            </mc:AlternateContent>
          </a:graphicData>
        </a:graphic>
      </p:graphicFrame>
    </p:spTree>
    <p:extLst>
      <p:ext uri="{BB962C8B-B14F-4D97-AF65-F5344CB8AC3E}">
        <p14:creationId xmlns:p14="http://schemas.microsoft.com/office/powerpoint/2010/main" val="3763193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544" y="1340768"/>
            <a:ext cx="8407361" cy="5214694"/>
          </a:xfrm>
          <a:prstGeom prst="rect">
            <a:avLst/>
          </a:prstGeom>
        </p:spPr>
      </p:pic>
    </p:spTree>
    <p:extLst>
      <p:ext uri="{BB962C8B-B14F-4D97-AF65-F5344CB8AC3E}">
        <p14:creationId xmlns:p14="http://schemas.microsoft.com/office/powerpoint/2010/main" val="224111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1268760"/>
            <a:ext cx="8625613" cy="5325523"/>
          </a:xfrm>
          <a:prstGeom prst="rect">
            <a:avLst/>
          </a:prstGeom>
        </p:spPr>
      </p:pic>
    </p:spTree>
    <p:extLst>
      <p:ext uri="{BB962C8B-B14F-4D97-AF65-F5344CB8AC3E}">
        <p14:creationId xmlns:p14="http://schemas.microsoft.com/office/powerpoint/2010/main" val="67571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1844824"/>
            <a:ext cx="8640960" cy="4569639"/>
          </a:xfrm>
          <a:prstGeom prst="rect">
            <a:avLst/>
          </a:prstGeom>
        </p:spPr>
      </p:pic>
      <p:sp>
        <p:nvSpPr>
          <p:cNvPr id="4" name="TextBox 3"/>
          <p:cNvSpPr txBox="1"/>
          <p:nvPr/>
        </p:nvSpPr>
        <p:spPr>
          <a:xfrm>
            <a:off x="59139" y="981181"/>
            <a:ext cx="8656960" cy="923330"/>
          </a:xfrm>
          <a:prstGeom prst="rect">
            <a:avLst/>
          </a:prstGeom>
          <a:noFill/>
        </p:spPr>
        <p:txBody>
          <a:bodyPr wrap="square" rtlCol="0">
            <a:spAutoFit/>
          </a:bodyPr>
          <a:lstStyle/>
          <a:p>
            <a:r>
              <a:rPr lang="en-IE" dirty="0"/>
              <a:t>Sample Layout and Space required for the “</a:t>
            </a:r>
            <a:r>
              <a:rPr lang="en-IE" dirty="0" err="1"/>
              <a:t>Balleally</a:t>
            </a:r>
            <a:r>
              <a:rPr lang="en-IE" dirty="0"/>
              <a:t>” Regional BMX Track, pump track and  Purple, Red and Black grade Mountain bike trails from the top to the bottom of the hill on the Civic Amenity. </a:t>
            </a:r>
          </a:p>
        </p:txBody>
      </p:sp>
      <mc:AlternateContent xmlns:mc="http://schemas.openxmlformats.org/markup-compatibility/2006" xmlns:p14="http://schemas.microsoft.com/office/powerpoint/2010/main">
        <mc:Choice Requires="p14">
          <p:contentPart p14:bwMode="auto" r:id="rId4">
            <p14:nvContentPartPr>
              <p14:cNvPr id="24" name="Ink 23"/>
              <p14:cNvContentPartPr/>
              <p14:nvPr/>
            </p14:nvContentPartPr>
            <p14:xfrm>
              <a:off x="3545553" y="2700273"/>
              <a:ext cx="3641400" cy="2086560"/>
            </p14:xfrm>
          </p:contentPart>
        </mc:Choice>
        <mc:Fallback xmlns="">
          <p:pic>
            <p:nvPicPr>
              <p:cNvPr id="24" name="Ink 23"/>
              <p:cNvPicPr/>
              <p:nvPr/>
            </p:nvPicPr>
            <p:blipFill>
              <a:blip r:embed="rId5"/>
              <a:stretch>
                <a:fillRect/>
              </a:stretch>
            </p:blipFill>
            <p:spPr>
              <a:xfrm>
                <a:off x="3536193" y="2681190"/>
                <a:ext cx="3660120" cy="212472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 name="Ink 30"/>
              <p14:cNvContentPartPr/>
              <p14:nvPr/>
            </p14:nvContentPartPr>
            <p14:xfrm>
              <a:off x="7784913" y="1947873"/>
              <a:ext cx="582840" cy="471472"/>
            </p14:xfrm>
          </p:contentPart>
        </mc:Choice>
        <mc:Fallback xmlns="">
          <p:pic>
            <p:nvPicPr>
              <p:cNvPr id="31" name="Ink 30"/>
              <p:cNvPicPr/>
              <p:nvPr/>
            </p:nvPicPr>
            <p:blipFill>
              <a:blip r:embed="rId7"/>
              <a:stretch>
                <a:fillRect/>
              </a:stretch>
            </p:blipFill>
            <p:spPr>
              <a:xfrm>
                <a:off x="7765833" y="1928784"/>
                <a:ext cx="620640" cy="50929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p14:cNvContentPartPr/>
              <p14:nvPr/>
            </p14:nvContentPartPr>
            <p14:xfrm>
              <a:off x="6699873" y="2750673"/>
              <a:ext cx="1821240" cy="3521160"/>
            </p14:xfrm>
          </p:contentPart>
        </mc:Choice>
        <mc:Fallback xmlns="">
          <p:pic>
            <p:nvPicPr>
              <p:cNvPr id="32" name="Ink 31"/>
              <p:cNvPicPr/>
              <p:nvPr/>
            </p:nvPicPr>
            <p:blipFill>
              <a:blip r:embed="rId9"/>
              <a:stretch>
                <a:fillRect/>
              </a:stretch>
            </p:blipFill>
            <p:spPr>
              <a:xfrm>
                <a:off x="6680793" y="2731593"/>
                <a:ext cx="1859400" cy="355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Ink 39"/>
              <p14:cNvContentPartPr/>
              <p14:nvPr/>
            </p14:nvContentPartPr>
            <p14:xfrm>
              <a:off x="6597273" y="4563273"/>
              <a:ext cx="123840" cy="696600"/>
            </p14:xfrm>
          </p:contentPart>
        </mc:Choice>
        <mc:Fallback xmlns="">
          <p:pic>
            <p:nvPicPr>
              <p:cNvPr id="40" name="Ink 39"/>
              <p:cNvPicPr/>
              <p:nvPr/>
            </p:nvPicPr>
            <p:blipFill>
              <a:blip r:embed="rId11"/>
              <a:stretch>
                <a:fillRect/>
              </a:stretch>
            </p:blipFill>
            <p:spPr>
              <a:xfrm>
                <a:off x="6578193" y="4544183"/>
                <a:ext cx="162000" cy="7347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Ink 40"/>
              <p14:cNvContentPartPr/>
              <p14:nvPr/>
            </p14:nvContentPartPr>
            <p14:xfrm>
              <a:off x="3433953" y="5272473"/>
              <a:ext cx="3343320" cy="1128960"/>
            </p14:xfrm>
          </p:contentPart>
        </mc:Choice>
        <mc:Fallback xmlns="">
          <p:pic>
            <p:nvPicPr>
              <p:cNvPr id="41" name="Ink 40"/>
              <p:cNvPicPr/>
              <p:nvPr/>
            </p:nvPicPr>
            <p:blipFill>
              <a:blip r:embed="rId13"/>
              <a:stretch>
                <a:fillRect/>
              </a:stretch>
            </p:blipFill>
            <p:spPr>
              <a:xfrm>
                <a:off x="3414873" y="5253387"/>
                <a:ext cx="3381480" cy="1167132"/>
              </a:xfrm>
              <a:prstGeom prst="rect">
                <a:avLst/>
              </a:prstGeom>
            </p:spPr>
          </p:pic>
        </mc:Fallback>
      </mc:AlternateContent>
    </p:spTree>
    <p:extLst>
      <p:ext uri="{BB962C8B-B14F-4D97-AF65-F5344CB8AC3E}">
        <p14:creationId xmlns:p14="http://schemas.microsoft.com/office/powerpoint/2010/main" val="1176842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1600" y="1905394"/>
            <a:ext cx="7228292" cy="4732811"/>
          </a:xfrm>
          <a:prstGeom prst="rect">
            <a:avLst/>
          </a:prstGeom>
        </p:spPr>
      </p:pic>
      <p:sp>
        <p:nvSpPr>
          <p:cNvPr id="4" name="TextBox 3"/>
          <p:cNvSpPr txBox="1"/>
          <p:nvPr/>
        </p:nvSpPr>
        <p:spPr>
          <a:xfrm>
            <a:off x="179512" y="1049516"/>
            <a:ext cx="8656960" cy="923330"/>
          </a:xfrm>
          <a:prstGeom prst="rect">
            <a:avLst/>
          </a:prstGeom>
          <a:noFill/>
        </p:spPr>
        <p:txBody>
          <a:bodyPr wrap="square" rtlCol="0">
            <a:spAutoFit/>
          </a:bodyPr>
          <a:lstStyle/>
          <a:p>
            <a:r>
              <a:rPr lang="en-IE" dirty="0"/>
              <a:t>Sample Layout and Space required for the “</a:t>
            </a:r>
            <a:r>
              <a:rPr lang="en-IE" dirty="0" err="1"/>
              <a:t>Baldoyle</a:t>
            </a:r>
            <a:r>
              <a:rPr lang="en-IE" dirty="0"/>
              <a:t>” Combined Olympic/World and National BMX Track with dual 5M and 8M start hills, seven straights, 3 for each hill and one combined final straight.</a:t>
            </a:r>
          </a:p>
        </p:txBody>
      </p:sp>
    </p:spTree>
    <p:extLst>
      <p:ext uri="{BB962C8B-B14F-4D97-AF65-F5344CB8AC3E}">
        <p14:creationId xmlns:p14="http://schemas.microsoft.com/office/powerpoint/2010/main" val="2116482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3528" y="1116526"/>
            <a:ext cx="8532440" cy="5667964"/>
          </a:xfrm>
          <a:prstGeom prst="rect">
            <a:avLst/>
          </a:prstGeom>
        </p:spPr>
      </p:pic>
    </p:spTree>
    <p:extLst>
      <p:ext uri="{BB962C8B-B14F-4D97-AF65-F5344CB8AC3E}">
        <p14:creationId xmlns:p14="http://schemas.microsoft.com/office/powerpoint/2010/main" val="2277854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916832"/>
            <a:ext cx="9141581" cy="4941168"/>
          </a:xfrm>
          <a:prstGeom prst="rect">
            <a:avLst/>
          </a:prstGeom>
        </p:spPr>
      </p:pic>
    </p:spTree>
    <p:extLst>
      <p:ext uri="{BB962C8B-B14F-4D97-AF65-F5344CB8AC3E}">
        <p14:creationId xmlns:p14="http://schemas.microsoft.com/office/powerpoint/2010/main" val="183350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13870"/>
            <a:ext cx="9136117" cy="5540613"/>
          </a:xfrm>
          <a:prstGeom prst="rect">
            <a:avLst/>
          </a:prstGeom>
        </p:spPr>
      </p:pic>
      <p:sp>
        <p:nvSpPr>
          <p:cNvPr id="5" name="TextBox 4"/>
          <p:cNvSpPr txBox="1"/>
          <p:nvPr/>
        </p:nvSpPr>
        <p:spPr>
          <a:xfrm>
            <a:off x="251520" y="836711"/>
            <a:ext cx="2664296" cy="369332"/>
          </a:xfrm>
          <a:prstGeom prst="rect">
            <a:avLst/>
          </a:prstGeom>
          <a:noFill/>
        </p:spPr>
        <p:txBody>
          <a:bodyPr wrap="square" rtlCol="0">
            <a:spAutoFit/>
          </a:bodyPr>
          <a:lstStyle/>
          <a:p>
            <a:r>
              <a:rPr lang="en-IE" dirty="0"/>
              <a:t>Mount Carmel #3</a:t>
            </a:r>
          </a:p>
        </p:txBody>
      </p:sp>
    </p:spTree>
    <p:extLst>
      <p:ext uri="{BB962C8B-B14F-4D97-AF65-F5344CB8AC3E}">
        <p14:creationId xmlns:p14="http://schemas.microsoft.com/office/powerpoint/2010/main" val="89020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sp>
        <p:nvSpPr>
          <p:cNvPr id="6" name="TextBox 5"/>
          <p:cNvSpPr txBox="1"/>
          <p:nvPr/>
        </p:nvSpPr>
        <p:spPr>
          <a:xfrm>
            <a:off x="2523777" y="607378"/>
            <a:ext cx="4182556" cy="677108"/>
          </a:xfrm>
          <a:prstGeom prst="rect">
            <a:avLst/>
          </a:prstGeom>
          <a:noFill/>
        </p:spPr>
        <p:txBody>
          <a:bodyPr wrap="none" rtlCol="0">
            <a:spAutoFit/>
          </a:bodyPr>
          <a:lstStyle/>
          <a:p>
            <a:pPr algn="ctr"/>
            <a:r>
              <a:rPr lang="en-US" sz="3800" b="1" dirty="0">
                <a:solidFill>
                  <a:srgbClr val="521F66"/>
                </a:solidFill>
              </a:rPr>
              <a:t>BMX Racing in 2017</a:t>
            </a:r>
          </a:p>
        </p:txBody>
      </p:sp>
      <p:pic>
        <p:nvPicPr>
          <p:cNvPr id="7" name="Picture 6" descr="Cycling-Irelan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 y="6172200"/>
            <a:ext cx="2095500" cy="628650"/>
          </a:xfrm>
          <a:prstGeom prst="rect">
            <a:avLst/>
          </a:prstGeom>
        </p:spPr>
      </p:pic>
      <p:sp>
        <p:nvSpPr>
          <p:cNvPr id="10" name="TextBox 9"/>
          <p:cNvSpPr txBox="1"/>
          <p:nvPr/>
        </p:nvSpPr>
        <p:spPr>
          <a:xfrm>
            <a:off x="1371600" y="2244972"/>
            <a:ext cx="184666" cy="369332"/>
          </a:xfrm>
          <a:prstGeom prst="rect">
            <a:avLst/>
          </a:prstGeom>
          <a:noFill/>
        </p:spPr>
        <p:txBody>
          <a:bodyPr wrap="none" rtlCol="0">
            <a:spAutoFit/>
          </a:bodyPr>
          <a:lstStyle/>
          <a:p>
            <a:endParaRPr lang="en-US"/>
          </a:p>
        </p:txBody>
      </p:sp>
      <p:sp>
        <p:nvSpPr>
          <p:cNvPr id="8" name="Rectangle 7"/>
          <p:cNvSpPr/>
          <p:nvPr/>
        </p:nvSpPr>
        <p:spPr>
          <a:xfrm>
            <a:off x="1362350" y="4921560"/>
            <a:ext cx="7029587" cy="1846659"/>
          </a:xfrm>
          <a:prstGeom prst="rect">
            <a:avLst/>
          </a:prstGeom>
        </p:spPr>
        <p:txBody>
          <a:bodyPr wrap="square">
            <a:spAutoFit/>
          </a:bodyPr>
          <a:lstStyle/>
          <a:p>
            <a:pPr algn="ctr"/>
            <a:r>
              <a:rPr lang="en-US" sz="2000" b="1" dirty="0">
                <a:solidFill>
                  <a:srgbClr val="521F66"/>
                </a:solidFill>
              </a:rPr>
              <a:t>The 2017 All-Ireland Championships</a:t>
            </a:r>
          </a:p>
          <a:p>
            <a:pPr algn="ctr"/>
            <a:r>
              <a:rPr lang="en-US" sz="2000" dirty="0">
                <a:solidFill>
                  <a:schemeClr val="tx1">
                    <a:lumMod val="65000"/>
                    <a:lumOff val="35000"/>
                  </a:schemeClr>
                </a:solidFill>
              </a:rPr>
              <a:t>- </a:t>
            </a:r>
            <a:r>
              <a:rPr lang="en-US" sz="2000" dirty="0" err="1">
                <a:solidFill>
                  <a:schemeClr val="tx1">
                    <a:lumMod val="65000"/>
                    <a:lumOff val="35000"/>
                  </a:schemeClr>
                </a:solidFill>
              </a:rPr>
              <a:t>Lisburn</a:t>
            </a:r>
            <a:r>
              <a:rPr lang="en-US" sz="2000" dirty="0">
                <a:solidFill>
                  <a:schemeClr val="tx1">
                    <a:lumMod val="65000"/>
                    <a:lumOff val="35000"/>
                  </a:schemeClr>
                </a:solidFill>
              </a:rPr>
              <a:t> BMX Club -</a:t>
            </a:r>
          </a:p>
          <a:p>
            <a:pPr algn="ctr"/>
            <a:r>
              <a:rPr lang="en-US" dirty="0"/>
              <a:t>The Cycling Ireland BMX Commission would like to thank the fantastic volunteers of </a:t>
            </a:r>
            <a:r>
              <a:rPr lang="en-US" dirty="0" err="1"/>
              <a:t>Lisburn</a:t>
            </a:r>
            <a:r>
              <a:rPr lang="en-US" dirty="0"/>
              <a:t> BMX club for their tireless work to </a:t>
            </a:r>
            <a:r>
              <a:rPr lang="en-US" dirty="0" err="1"/>
              <a:t>organise</a:t>
            </a:r>
            <a:r>
              <a:rPr lang="en-US" dirty="0"/>
              <a:t> and host such a top class event. A fantastic day was had by all who attended. </a:t>
            </a:r>
            <a:endParaRPr lang="en-IE" dirty="0"/>
          </a:p>
          <a:p>
            <a:pPr marL="342900" indent="-342900" algn="ctr">
              <a:buFontTx/>
              <a:buChar char="-"/>
            </a:pPr>
            <a:endParaRPr lang="en-US" sz="2000" dirty="0">
              <a:solidFill>
                <a:schemeClr val="tx1">
                  <a:lumMod val="65000"/>
                  <a:lumOff val="35000"/>
                </a:schemeClr>
              </a:solidFill>
            </a:endParaRPr>
          </a:p>
        </p:txBody>
      </p:sp>
      <p:graphicFrame>
        <p:nvGraphicFramePr>
          <p:cNvPr id="2" name="Table 1">
            <a:extLst>
              <a:ext uri="{FF2B5EF4-FFF2-40B4-BE49-F238E27FC236}">
                <a16:creationId xmlns:a16="http://schemas.microsoft.com/office/drawing/2014/main" id="{71D7AC49-F9EC-4530-867B-46B55F451F88}"/>
              </a:ext>
            </a:extLst>
          </p:cNvPr>
          <p:cNvGraphicFramePr>
            <a:graphicFrameLocks noGrp="1"/>
          </p:cNvGraphicFramePr>
          <p:nvPr>
            <p:extLst>
              <p:ext uri="{D42A27DB-BD31-4B8C-83A1-F6EECF244321}">
                <p14:modId xmlns:p14="http://schemas.microsoft.com/office/powerpoint/2010/main" val="2937260641"/>
              </p:ext>
            </p:extLst>
          </p:nvPr>
        </p:nvGraphicFramePr>
        <p:xfrm>
          <a:off x="5628691" y="1450129"/>
          <a:ext cx="2933700" cy="2842260"/>
        </p:xfrm>
        <a:graphic>
          <a:graphicData uri="http://schemas.openxmlformats.org/drawingml/2006/table">
            <a:tbl>
              <a:tblPr firstRow="1" firstCol="1" bandRow="1">
                <a:tableStyleId>{5C22544A-7EE6-4342-B048-85BDC9FD1C3A}</a:tableStyleId>
              </a:tblPr>
              <a:tblGrid>
                <a:gridCol w="850900">
                  <a:extLst>
                    <a:ext uri="{9D8B030D-6E8A-4147-A177-3AD203B41FA5}">
                      <a16:colId xmlns:a16="http://schemas.microsoft.com/office/drawing/2014/main" val="764514987"/>
                    </a:ext>
                  </a:extLst>
                </a:gridCol>
                <a:gridCol w="863600">
                  <a:extLst>
                    <a:ext uri="{9D8B030D-6E8A-4147-A177-3AD203B41FA5}">
                      <a16:colId xmlns:a16="http://schemas.microsoft.com/office/drawing/2014/main" val="4146957112"/>
                    </a:ext>
                  </a:extLst>
                </a:gridCol>
                <a:gridCol w="609600">
                  <a:extLst>
                    <a:ext uri="{9D8B030D-6E8A-4147-A177-3AD203B41FA5}">
                      <a16:colId xmlns:a16="http://schemas.microsoft.com/office/drawing/2014/main" val="1756290361"/>
                    </a:ext>
                  </a:extLst>
                </a:gridCol>
                <a:gridCol w="609600">
                  <a:extLst>
                    <a:ext uri="{9D8B030D-6E8A-4147-A177-3AD203B41FA5}">
                      <a16:colId xmlns:a16="http://schemas.microsoft.com/office/drawing/2014/main" val="2107704136"/>
                    </a:ext>
                  </a:extLst>
                </a:gridCol>
              </a:tblGrid>
              <a:tr h="190500">
                <a:tc>
                  <a:txBody>
                    <a:bodyPr/>
                    <a:lstStyle/>
                    <a:p>
                      <a:pPr>
                        <a:spcAft>
                          <a:spcPts val="0"/>
                        </a:spcAft>
                      </a:pPr>
                      <a:r>
                        <a:rPr lang="en-GB" sz="1200">
                          <a:solidFill>
                            <a:schemeClr val="tx1"/>
                          </a:solidFill>
                          <a:effectLst/>
                        </a:rPr>
                        <a:t>Event 2017</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spcAft>
                          <a:spcPts val="0"/>
                        </a:spcAft>
                      </a:pPr>
                      <a:r>
                        <a:rPr lang="en-GB" sz="1200">
                          <a:solidFill>
                            <a:schemeClr val="tx1"/>
                          </a:solidFill>
                          <a:effectLst/>
                        </a:rPr>
                        <a:t>Total Entries</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spcAft>
                          <a:spcPts val="0"/>
                        </a:spcAft>
                      </a:pPr>
                      <a:r>
                        <a:rPr lang="en-GB" sz="1200">
                          <a:solidFill>
                            <a:schemeClr val="tx1"/>
                          </a:solidFill>
                          <a:effectLst/>
                        </a:rPr>
                        <a:t>Boys</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spcAft>
                          <a:spcPts val="0"/>
                        </a:spcAft>
                      </a:pPr>
                      <a:r>
                        <a:rPr lang="en-GB" sz="1200">
                          <a:solidFill>
                            <a:schemeClr val="tx1"/>
                          </a:solidFill>
                          <a:effectLst/>
                        </a:rPr>
                        <a:t>Girls</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1194847224"/>
                  </a:ext>
                </a:extLst>
              </a:tr>
              <a:tr h="190500">
                <a:tc>
                  <a:txBody>
                    <a:bodyPr/>
                    <a:lstStyle/>
                    <a:p>
                      <a:pPr>
                        <a:spcAft>
                          <a:spcPts val="0"/>
                        </a:spcAft>
                      </a:pPr>
                      <a:r>
                        <a:rPr lang="en-GB" sz="1200">
                          <a:solidFill>
                            <a:schemeClr val="tx1"/>
                          </a:solidFill>
                          <a:effectLst/>
                        </a:rPr>
                        <a:t>Round1 Luc</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165</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138</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27</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745667318"/>
                  </a:ext>
                </a:extLst>
              </a:tr>
              <a:tr h="190500">
                <a:tc>
                  <a:txBody>
                    <a:bodyPr/>
                    <a:lstStyle/>
                    <a:p>
                      <a:pPr>
                        <a:spcAft>
                          <a:spcPts val="0"/>
                        </a:spcAft>
                      </a:pPr>
                      <a:r>
                        <a:rPr lang="en-GB" sz="1200">
                          <a:solidFill>
                            <a:schemeClr val="tx1"/>
                          </a:solidFill>
                          <a:effectLst/>
                        </a:rPr>
                        <a:t>Round2 Rat</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180</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149</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31</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962573218"/>
                  </a:ext>
                </a:extLst>
              </a:tr>
              <a:tr h="190500">
                <a:tc>
                  <a:txBody>
                    <a:bodyPr/>
                    <a:lstStyle/>
                    <a:p>
                      <a:pPr>
                        <a:spcAft>
                          <a:spcPts val="0"/>
                        </a:spcAft>
                      </a:pPr>
                      <a:r>
                        <a:rPr lang="en-GB" sz="1200">
                          <a:solidFill>
                            <a:schemeClr val="tx1"/>
                          </a:solidFill>
                          <a:effectLst/>
                        </a:rPr>
                        <a:t>Round3 Lis</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146</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117</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29</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879424428"/>
                  </a:ext>
                </a:extLst>
              </a:tr>
              <a:tr h="190500">
                <a:tc>
                  <a:txBody>
                    <a:bodyPr/>
                    <a:lstStyle/>
                    <a:p>
                      <a:pPr>
                        <a:spcAft>
                          <a:spcPts val="0"/>
                        </a:spcAft>
                      </a:pPr>
                      <a:r>
                        <a:rPr lang="en-GB" sz="1200">
                          <a:solidFill>
                            <a:schemeClr val="tx1"/>
                          </a:solidFill>
                          <a:effectLst/>
                        </a:rPr>
                        <a:t>Round4 Cork</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135</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113</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22</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416760036"/>
                  </a:ext>
                </a:extLst>
              </a:tr>
              <a:tr h="190500">
                <a:tc>
                  <a:txBody>
                    <a:bodyPr/>
                    <a:lstStyle/>
                    <a:p>
                      <a:pPr>
                        <a:spcAft>
                          <a:spcPts val="0"/>
                        </a:spcAft>
                      </a:pPr>
                      <a:r>
                        <a:rPr lang="en-GB" sz="1200">
                          <a:solidFill>
                            <a:schemeClr val="tx1"/>
                          </a:solidFill>
                          <a:effectLst/>
                        </a:rPr>
                        <a:t>Round5 Wex</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144</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115</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29</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1725193771"/>
                  </a:ext>
                </a:extLst>
              </a:tr>
              <a:tr h="190500">
                <a:tc>
                  <a:txBody>
                    <a:bodyPr/>
                    <a:lstStyle/>
                    <a:p>
                      <a:pPr>
                        <a:spcAft>
                          <a:spcPts val="0"/>
                        </a:spcAft>
                      </a:pPr>
                      <a:r>
                        <a:rPr lang="en-GB" sz="1200">
                          <a:solidFill>
                            <a:schemeClr val="tx1"/>
                          </a:solidFill>
                          <a:effectLst/>
                        </a:rPr>
                        <a:t>Round6 Luc</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142</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111</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31</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499560996"/>
                  </a:ext>
                </a:extLst>
              </a:tr>
              <a:tr h="190500">
                <a:tc>
                  <a:txBody>
                    <a:bodyPr/>
                    <a:lstStyle/>
                    <a:p>
                      <a:pPr>
                        <a:spcAft>
                          <a:spcPts val="0"/>
                        </a:spcAft>
                      </a:pPr>
                      <a:r>
                        <a:rPr lang="en-GB" sz="1200">
                          <a:solidFill>
                            <a:schemeClr val="tx1"/>
                          </a:solidFill>
                          <a:effectLst/>
                        </a:rPr>
                        <a:t>Round7 Luc</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143</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112</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31</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4252662800"/>
                  </a:ext>
                </a:extLst>
              </a:tr>
              <a:tr h="190500">
                <a:tc>
                  <a:txBody>
                    <a:bodyPr/>
                    <a:lstStyle/>
                    <a:p>
                      <a:pPr>
                        <a:spcAft>
                          <a:spcPts val="0"/>
                        </a:spcAft>
                      </a:pPr>
                      <a:r>
                        <a:rPr lang="en-GB" sz="1200">
                          <a:solidFill>
                            <a:schemeClr val="tx1"/>
                          </a:solidFill>
                          <a:effectLst/>
                        </a:rPr>
                        <a:t>Round8 Rat</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130</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107</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23</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1969147814"/>
                  </a:ext>
                </a:extLst>
              </a:tr>
              <a:tr h="190500">
                <a:tc>
                  <a:txBody>
                    <a:bodyPr/>
                    <a:lstStyle/>
                    <a:p>
                      <a:pPr>
                        <a:spcAft>
                          <a:spcPts val="0"/>
                        </a:spcAft>
                      </a:pPr>
                      <a:r>
                        <a:rPr lang="en-GB" sz="1200">
                          <a:solidFill>
                            <a:schemeClr val="tx1"/>
                          </a:solidFill>
                          <a:effectLst/>
                        </a:rPr>
                        <a:t>Round9 Rat</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133</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110</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23</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052569434"/>
                  </a:ext>
                </a:extLst>
              </a:tr>
              <a:tr h="190500">
                <a:tc>
                  <a:txBody>
                    <a:bodyPr/>
                    <a:lstStyle/>
                    <a:p>
                      <a:pPr>
                        <a:spcAft>
                          <a:spcPts val="0"/>
                        </a:spcAft>
                      </a:pPr>
                      <a:r>
                        <a:rPr lang="en-GB" sz="12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spcAft>
                          <a:spcPts val="0"/>
                        </a:spcAft>
                      </a:pPr>
                      <a:r>
                        <a:rPr lang="en-GB" sz="12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spcAft>
                          <a:spcPts val="0"/>
                        </a:spcAft>
                      </a:pPr>
                      <a:r>
                        <a:rPr lang="en-GB" sz="12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spcAft>
                          <a:spcPts val="0"/>
                        </a:spcAft>
                      </a:pPr>
                      <a:r>
                        <a:rPr lang="en-GB" sz="12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237095717"/>
                  </a:ext>
                </a:extLst>
              </a:tr>
              <a:tr h="190500">
                <a:tc>
                  <a:txBody>
                    <a:bodyPr/>
                    <a:lstStyle/>
                    <a:p>
                      <a:pPr>
                        <a:spcAft>
                          <a:spcPts val="0"/>
                        </a:spcAft>
                      </a:pPr>
                      <a:r>
                        <a:rPr lang="en-GB" sz="12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spcAft>
                          <a:spcPts val="0"/>
                        </a:spcAft>
                      </a:pPr>
                      <a:r>
                        <a:rPr lang="en-GB" sz="12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spcAft>
                          <a:spcPts val="0"/>
                        </a:spcAft>
                      </a:pPr>
                      <a:r>
                        <a:rPr lang="en-GB" sz="1200" dirty="0">
                          <a:solidFill>
                            <a:schemeClr val="tx1"/>
                          </a:solidFill>
                          <a:effectLst/>
                        </a:rPr>
                        <a:t> </a:t>
                      </a:r>
                      <a:endParaRPr lang="en-IE"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spcAft>
                          <a:spcPts val="0"/>
                        </a:spcAft>
                      </a:pPr>
                      <a:r>
                        <a:rPr lang="en-GB" sz="12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1781457509"/>
                  </a:ext>
                </a:extLst>
              </a:tr>
              <a:tr h="190500">
                <a:tc>
                  <a:txBody>
                    <a:bodyPr/>
                    <a:lstStyle/>
                    <a:p>
                      <a:pPr>
                        <a:spcAft>
                          <a:spcPts val="0"/>
                        </a:spcAft>
                      </a:pPr>
                      <a:r>
                        <a:rPr lang="en-GB" sz="1200">
                          <a:solidFill>
                            <a:schemeClr val="tx1"/>
                          </a:solidFill>
                          <a:effectLst/>
                        </a:rPr>
                        <a:t>Total Unique Riders 2017</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spcAft>
                          <a:spcPts val="0"/>
                        </a:spcAft>
                      </a:pPr>
                      <a:r>
                        <a:rPr lang="en-GB" sz="12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lgn="r">
                        <a:spcAft>
                          <a:spcPts val="0"/>
                        </a:spcAft>
                      </a:pPr>
                      <a:r>
                        <a:rPr lang="en-GB" sz="1200">
                          <a:solidFill>
                            <a:schemeClr val="tx1"/>
                          </a:solidFill>
                          <a:effectLst/>
                        </a:rPr>
                        <a:t>227</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spcAft>
                          <a:spcPts val="0"/>
                        </a:spcAft>
                      </a:pPr>
                      <a:r>
                        <a:rPr lang="en-GB" sz="12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199797563"/>
                  </a:ext>
                </a:extLst>
              </a:tr>
              <a:tr h="190500">
                <a:tc>
                  <a:txBody>
                    <a:bodyPr/>
                    <a:lstStyle/>
                    <a:p>
                      <a:endParaRPr lang="en-IE" sz="1200">
                        <a:solidFill>
                          <a:schemeClr val="tx1"/>
                        </a:solidFill>
                        <a:effectLst/>
                        <a:latin typeface="Cambria" panose="02040503050406030204" pitchFamily="18" charset="0"/>
                      </a:endParaRPr>
                    </a:p>
                  </a:txBody>
                  <a:tcPr marL="0" marR="0" marT="0" marB="0" anchor="ctr">
                    <a:noFill/>
                  </a:tcPr>
                </a:tc>
                <a:tc>
                  <a:txBody>
                    <a:bodyPr/>
                    <a:lstStyle/>
                    <a:p>
                      <a:pPr>
                        <a:spcAft>
                          <a:spcPts val="0"/>
                        </a:spcAft>
                      </a:pPr>
                      <a:r>
                        <a:rPr lang="en-GB" sz="12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spcAft>
                          <a:spcPts val="0"/>
                        </a:spcAft>
                      </a:pPr>
                      <a:r>
                        <a:rPr lang="en-GB" sz="12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tc>
                  <a:txBody>
                    <a:bodyPr/>
                    <a:lstStyle/>
                    <a:p>
                      <a:pPr>
                        <a:spcAft>
                          <a:spcPts val="0"/>
                        </a:spcAft>
                      </a:pPr>
                      <a:r>
                        <a:rPr lang="en-GB" sz="1200" dirty="0">
                          <a:solidFill>
                            <a:schemeClr val="tx1"/>
                          </a:solidFill>
                          <a:effectLst/>
                        </a:rPr>
                        <a:t> </a:t>
                      </a:r>
                      <a:endParaRPr lang="en-IE"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595352941"/>
                  </a:ext>
                </a:extLst>
              </a:tr>
            </a:tbl>
          </a:graphicData>
        </a:graphic>
      </p:graphicFrame>
      <p:sp>
        <p:nvSpPr>
          <p:cNvPr id="3" name="Rectangle 1">
            <a:extLst>
              <a:ext uri="{FF2B5EF4-FFF2-40B4-BE49-F238E27FC236}">
                <a16:creationId xmlns:a16="http://schemas.microsoft.com/office/drawing/2014/main" id="{47615B03-DA34-4D92-A322-C72BAD3CEC08}"/>
              </a:ext>
            </a:extLst>
          </p:cNvPr>
          <p:cNvSpPr>
            <a:spLocks noChangeArrowheads="1"/>
          </p:cNvSpPr>
          <p:nvPr/>
        </p:nvSpPr>
        <p:spPr bwMode="auto">
          <a:xfrm>
            <a:off x="581609" y="1381375"/>
            <a:ext cx="429553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2017 Irish National BMX Race Series. </a:t>
            </a:r>
            <a:endParaRPr kumimoji="0" lang="en-US" altLang="en-US"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Round 1: April Lucan BMX, Co. Dublin</a:t>
            </a:r>
            <a:endParaRPr kumimoji="0" lang="en-US" altLang="en-US"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Round 2: May – Ratoath BMX, </a:t>
            </a:r>
            <a:r>
              <a:rPr kumimoji="0" lang="en-US" altLang="en-US"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Meath</a:t>
            </a:r>
            <a:b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Round 3: May – </a:t>
            </a:r>
            <a:r>
              <a:rPr kumimoji="0" lang="en-US" altLang="en-US"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Lisburn</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BMX</a:t>
            </a:r>
            <a:b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Round 4: July – Cork BMX, Co. Cork </a:t>
            </a:r>
            <a:endParaRPr kumimoji="0" lang="en-US" altLang="en-US"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Round 5: August – Lucan BMX, Co. Dublin </a:t>
            </a:r>
            <a:endParaRPr kumimoji="0" lang="en-US" altLang="en-US"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Round 6: August – Lucan BMX, Co. Dublin</a:t>
            </a:r>
            <a:endParaRPr kumimoji="0" lang="en-US" altLang="en-US"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Round 8: September – Ratoath BMX, </a:t>
            </a:r>
            <a:r>
              <a:rPr kumimoji="0" lang="en-US" altLang="en-US"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Meath</a:t>
            </a:r>
            <a:b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Round 9: September – Ratoath BMX, </a:t>
            </a:r>
            <a:r>
              <a:rPr kumimoji="0" lang="en-US" altLang="en-US"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Meath</a:t>
            </a:r>
            <a:endParaRPr kumimoji="0" lang="en-US" altLang="en-US"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5560E327-39A9-4547-BD9F-44DDF516D309}"/>
              </a:ext>
            </a:extLst>
          </p:cNvPr>
          <p:cNvSpPr/>
          <p:nvPr/>
        </p:nvSpPr>
        <p:spPr>
          <a:xfrm>
            <a:off x="680918" y="4088897"/>
            <a:ext cx="4572000" cy="646331"/>
          </a:xfrm>
          <a:prstGeom prst="rect">
            <a:avLst/>
          </a:prstGeom>
        </p:spPr>
        <p:txBody>
          <a:bodyPr>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The National Series had a total of 227 riders racing in 2017 up 6% on last year.</a:t>
            </a:r>
            <a:endParaRPr lang="en-I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sp>
        <p:nvSpPr>
          <p:cNvPr id="5" name="TextBox 4"/>
          <p:cNvSpPr txBox="1"/>
          <p:nvPr/>
        </p:nvSpPr>
        <p:spPr>
          <a:xfrm>
            <a:off x="251520" y="836711"/>
            <a:ext cx="2664296" cy="369332"/>
          </a:xfrm>
          <a:prstGeom prst="rect">
            <a:avLst/>
          </a:prstGeom>
          <a:noFill/>
        </p:spPr>
        <p:txBody>
          <a:bodyPr wrap="square" rtlCol="0">
            <a:spAutoFit/>
          </a:bodyPr>
          <a:lstStyle/>
          <a:p>
            <a:r>
              <a:rPr lang="en-IE" dirty="0"/>
              <a:t>Mount Carmel #3</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552" y="1309938"/>
            <a:ext cx="7930915" cy="5359422"/>
          </a:xfrm>
          <a:prstGeom prst="rect">
            <a:avLst/>
          </a:prstGeom>
        </p:spPr>
      </p:pic>
    </p:spTree>
    <p:extLst>
      <p:ext uri="{BB962C8B-B14F-4D97-AF65-F5344CB8AC3E}">
        <p14:creationId xmlns:p14="http://schemas.microsoft.com/office/powerpoint/2010/main" val="1748386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IE" dirty="0"/>
              <a:t>Newry</a:t>
            </a:r>
            <a:endParaRPr lang="en-US" dirty="0"/>
          </a:p>
        </p:txBody>
      </p:sp>
      <p:pic>
        <p:nvPicPr>
          <p:cNvPr id="2051"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95263" y="1484313"/>
            <a:ext cx="8886825" cy="4608512"/>
          </a:xfrm>
          <a:noFill/>
        </p:spPr>
      </p:pic>
      <p:pic>
        <p:nvPicPr>
          <p:cNvPr id="4" name="Picture 3" descr="BMX Ireland Commission Logo Final.jpg"/>
          <p:cNvPicPr/>
          <p:nvPr/>
        </p:nvPicPr>
        <p:blipFill>
          <a:blip r:embed="rId3" cstate="screen">
            <a:extLst>
              <a:ext uri="{28A0092B-C50C-407E-A947-70E740481C1C}">
                <a14:useLocalDpi xmlns:a14="http://schemas.microsoft.com/office/drawing/2010/main"/>
              </a:ext>
            </a:extLst>
          </a:blip>
          <a:stretch>
            <a:fillRect/>
          </a:stretch>
        </p:blipFill>
        <p:spPr>
          <a:xfrm>
            <a:off x="6012160" y="332656"/>
            <a:ext cx="2943606" cy="855878"/>
          </a:xfrm>
          <a:prstGeom prst="rect">
            <a:avLst/>
          </a:prstGeom>
        </p:spPr>
      </p:pic>
    </p:spTree>
    <p:extLst>
      <p:ext uri="{BB962C8B-B14F-4D97-AF65-F5344CB8AC3E}">
        <p14:creationId xmlns:p14="http://schemas.microsoft.com/office/powerpoint/2010/main" val="2342974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jpg"/>
          <p:cNvPicPr/>
          <p:nvPr/>
        </p:nvPicPr>
        <p:blipFill>
          <a:blip r:embed="rId2" cstate="screen">
            <a:extLst>
              <a:ext uri="{28A0092B-C50C-407E-A947-70E740481C1C}">
                <a14:useLocalDpi xmlns:a14="http://schemas.microsoft.com/office/drawing/2010/main"/>
              </a:ext>
            </a:extLst>
          </a:blip>
          <a:stretch>
            <a:fillRect/>
          </a:stretch>
        </p:blipFill>
        <p:spPr>
          <a:xfrm>
            <a:off x="2915816" y="260648"/>
            <a:ext cx="2943606" cy="855878"/>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72816"/>
            <a:ext cx="9079414" cy="4365104"/>
          </a:xfrm>
          <a:prstGeom prst="rect">
            <a:avLst/>
          </a:prstGeom>
        </p:spPr>
      </p:pic>
    </p:spTree>
    <p:extLst>
      <p:ext uri="{BB962C8B-B14F-4D97-AF65-F5344CB8AC3E}">
        <p14:creationId xmlns:p14="http://schemas.microsoft.com/office/powerpoint/2010/main" val="809832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pic>
        <p:nvPicPr>
          <p:cNvPr id="7" name="Picture 6" descr="Cycling-Irelan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 y="6172200"/>
            <a:ext cx="2095500" cy="628650"/>
          </a:xfrm>
          <a:prstGeom prst="rect">
            <a:avLst/>
          </a:prstGeom>
        </p:spPr>
      </p:pic>
      <p:sp>
        <p:nvSpPr>
          <p:cNvPr id="8" name="Rectangle 7"/>
          <p:cNvSpPr/>
          <p:nvPr/>
        </p:nvSpPr>
        <p:spPr>
          <a:xfrm>
            <a:off x="1010593" y="1477653"/>
            <a:ext cx="6831870" cy="4308872"/>
          </a:xfrm>
          <a:prstGeom prst="rect">
            <a:avLst/>
          </a:prstGeom>
        </p:spPr>
        <p:txBody>
          <a:bodyPr wrap="none">
            <a:spAutoFit/>
          </a:bodyPr>
          <a:lstStyle/>
          <a:p>
            <a:pPr algn="ctr"/>
            <a:r>
              <a:rPr lang="en-US" sz="3200" b="1" dirty="0">
                <a:solidFill>
                  <a:srgbClr val="521F66"/>
                </a:solidFill>
              </a:rPr>
              <a:t>Cycling Ireland </a:t>
            </a:r>
            <a:r>
              <a:rPr lang="en-US" sz="3200" b="1" dirty="0">
                <a:solidFill>
                  <a:srgbClr val="74B243"/>
                </a:solidFill>
              </a:rPr>
              <a:t>BMX</a:t>
            </a:r>
            <a:r>
              <a:rPr lang="en-US" sz="3200" b="1" dirty="0">
                <a:solidFill>
                  <a:srgbClr val="521F66"/>
                </a:solidFill>
              </a:rPr>
              <a:t> Commission</a:t>
            </a:r>
          </a:p>
          <a:p>
            <a:pPr algn="ctr"/>
            <a:r>
              <a:rPr lang="en-US" b="1" dirty="0">
                <a:solidFill>
                  <a:srgbClr val="521F66"/>
                </a:solidFill>
              </a:rPr>
              <a:t>AGM 2017</a:t>
            </a:r>
          </a:p>
          <a:p>
            <a:pPr algn="ctr"/>
            <a:endParaRPr lang="en-US" sz="3200" b="1" dirty="0">
              <a:solidFill>
                <a:srgbClr val="521F66"/>
              </a:solidFill>
            </a:endParaRPr>
          </a:p>
          <a:p>
            <a:pPr algn="ctr"/>
            <a:endParaRPr lang="en-US" sz="3200" b="1" dirty="0">
              <a:solidFill>
                <a:srgbClr val="521F66"/>
              </a:solidFill>
            </a:endParaRPr>
          </a:p>
          <a:p>
            <a:pPr algn="ctr"/>
            <a:r>
              <a:rPr lang="en-US" sz="4400" b="1" dirty="0">
                <a:solidFill>
                  <a:srgbClr val="521F66"/>
                </a:solidFill>
              </a:rPr>
              <a:t>BMX Development Squad &amp; </a:t>
            </a:r>
          </a:p>
          <a:p>
            <a:pPr algn="ctr"/>
            <a:r>
              <a:rPr lang="en-US" sz="4400" b="1" dirty="0">
                <a:solidFill>
                  <a:srgbClr val="521F66"/>
                </a:solidFill>
              </a:rPr>
              <a:t>National Team</a:t>
            </a:r>
          </a:p>
          <a:p>
            <a:pPr algn="ctr"/>
            <a:endParaRPr lang="en-US" sz="4400" b="1" dirty="0">
              <a:solidFill>
                <a:srgbClr val="521F66"/>
              </a:solidFill>
            </a:endParaRPr>
          </a:p>
          <a:p>
            <a:pPr algn="ctr"/>
            <a:r>
              <a:rPr lang="en-US" sz="2800" b="1" i="1" u="sng" dirty="0">
                <a:solidFill>
                  <a:srgbClr val="92D050"/>
                </a:solidFill>
              </a:rPr>
              <a:t>Simon Murphy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25807" cy="1143000"/>
          </a:xfrm>
        </p:spPr>
        <p:txBody>
          <a:bodyPr>
            <a:noAutofit/>
          </a:bodyPr>
          <a:lstStyle/>
          <a:p>
            <a:r>
              <a:rPr lang="en-US" sz="2400" b="1" dirty="0">
                <a:solidFill>
                  <a:srgbClr val="521F66"/>
                </a:solidFill>
              </a:rPr>
              <a:t>BMX Development Squad &amp; </a:t>
            </a:r>
            <a:br>
              <a:rPr lang="en-US" sz="2400" b="1" dirty="0">
                <a:solidFill>
                  <a:srgbClr val="521F66"/>
                </a:solidFill>
              </a:rPr>
            </a:br>
            <a:r>
              <a:rPr lang="en-US" sz="2400" b="1" dirty="0">
                <a:solidFill>
                  <a:srgbClr val="521F66"/>
                </a:solidFill>
              </a:rPr>
              <a:t>National Team</a:t>
            </a:r>
            <a:br>
              <a:rPr lang="en-US" sz="2400" b="1" dirty="0">
                <a:solidFill>
                  <a:srgbClr val="521F66"/>
                </a:solidFill>
              </a:rPr>
            </a:br>
            <a:endParaRPr lang="en-IE" sz="2400" dirty="0"/>
          </a:p>
        </p:txBody>
      </p:sp>
      <p:sp>
        <p:nvSpPr>
          <p:cNvPr id="3" name="Content Placeholder 2"/>
          <p:cNvSpPr>
            <a:spLocks noGrp="1"/>
          </p:cNvSpPr>
          <p:nvPr>
            <p:ph idx="1"/>
          </p:nvPr>
        </p:nvSpPr>
        <p:spPr/>
        <p:txBody>
          <a:bodyPr>
            <a:normAutofit fontScale="92500" lnSpcReduction="10000"/>
          </a:bodyPr>
          <a:lstStyle/>
          <a:p>
            <a:r>
              <a:rPr lang="en-GB" dirty="0"/>
              <a:t>NATIONAL TEAM:</a:t>
            </a:r>
            <a:endParaRPr lang="en-IE" dirty="0"/>
          </a:p>
          <a:p>
            <a:r>
              <a:rPr lang="en-GB" dirty="0"/>
              <a:t>Aaron Edwards, Matthew Malone, Sam Murphy</a:t>
            </a:r>
            <a:endParaRPr lang="en-IE" dirty="0"/>
          </a:p>
          <a:p>
            <a:pPr marL="0" indent="0">
              <a:buNone/>
            </a:pPr>
            <a:endParaRPr lang="en-IE" dirty="0"/>
          </a:p>
          <a:p>
            <a:r>
              <a:rPr lang="en-GB" dirty="0"/>
              <a:t>SENIOR DEVELOPMENT SQUAD:</a:t>
            </a:r>
            <a:endParaRPr lang="en-IE" dirty="0"/>
          </a:p>
          <a:p>
            <a:r>
              <a:rPr lang="en-GB" dirty="0"/>
              <a:t>David </a:t>
            </a:r>
            <a:r>
              <a:rPr lang="en-GB" dirty="0" err="1"/>
              <a:t>Dorney</a:t>
            </a:r>
            <a:r>
              <a:rPr lang="en-GB" dirty="0"/>
              <a:t>, Matthew Campbell, Marcus Bell</a:t>
            </a:r>
            <a:endParaRPr lang="en-IE" dirty="0"/>
          </a:p>
          <a:p>
            <a:pPr marL="0" indent="0">
              <a:buNone/>
            </a:pPr>
            <a:endParaRPr lang="en-IE" dirty="0"/>
          </a:p>
          <a:p>
            <a:r>
              <a:rPr lang="en-GB" dirty="0"/>
              <a:t>NEW JUNIOR SQUAD:</a:t>
            </a:r>
            <a:endParaRPr lang="en-IE" dirty="0"/>
          </a:p>
          <a:p>
            <a:r>
              <a:rPr lang="en-GB" dirty="0"/>
              <a:t>Ciara O’Gorman, Niall Davis, Ryan Quinn, Calvin Dunne</a:t>
            </a:r>
            <a:endParaRPr lang="en-IE" dirty="0"/>
          </a:p>
        </p:txBody>
      </p:sp>
      <p:pic>
        <p:nvPicPr>
          <p:cNvPr id="4" name="Picture 3"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spTree>
    <p:extLst>
      <p:ext uri="{BB962C8B-B14F-4D97-AF65-F5344CB8AC3E}">
        <p14:creationId xmlns:p14="http://schemas.microsoft.com/office/powerpoint/2010/main" val="3625397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4720728" cy="595695"/>
          </a:xfrm>
        </p:spPr>
        <p:txBody>
          <a:bodyPr>
            <a:noAutofit/>
          </a:bodyPr>
          <a:lstStyle/>
          <a:p>
            <a:r>
              <a:rPr lang="en-US" sz="2400" b="1" dirty="0">
                <a:solidFill>
                  <a:srgbClr val="521F66"/>
                </a:solidFill>
              </a:rPr>
              <a:t>BMX Development Squad &amp; </a:t>
            </a:r>
            <a:br>
              <a:rPr lang="en-US" sz="2400" b="1" dirty="0">
                <a:solidFill>
                  <a:srgbClr val="521F66"/>
                </a:solidFill>
              </a:rPr>
            </a:br>
            <a:r>
              <a:rPr lang="en-US" sz="2400" b="1" dirty="0">
                <a:solidFill>
                  <a:srgbClr val="521F66"/>
                </a:solidFill>
              </a:rPr>
              <a:t>National Team</a:t>
            </a:r>
            <a:br>
              <a:rPr lang="en-US" sz="2400" b="1" dirty="0">
                <a:solidFill>
                  <a:srgbClr val="521F66"/>
                </a:solidFill>
              </a:rPr>
            </a:br>
            <a:endParaRPr lang="en-IE" sz="2400" dirty="0"/>
          </a:p>
        </p:txBody>
      </p:sp>
      <p:sp>
        <p:nvSpPr>
          <p:cNvPr id="3" name="Content Placeholder 2"/>
          <p:cNvSpPr>
            <a:spLocks noGrp="1"/>
          </p:cNvSpPr>
          <p:nvPr>
            <p:ph idx="1"/>
          </p:nvPr>
        </p:nvSpPr>
        <p:spPr>
          <a:xfrm>
            <a:off x="457200" y="946667"/>
            <a:ext cx="8229600" cy="5828706"/>
          </a:xfrm>
        </p:spPr>
        <p:txBody>
          <a:bodyPr>
            <a:noAutofit/>
          </a:bodyPr>
          <a:lstStyle/>
          <a:p>
            <a:r>
              <a:rPr lang="en-GB" sz="1800" b="1" dirty="0"/>
              <a:t>Aim</a:t>
            </a:r>
            <a:endParaRPr lang="en-IE" sz="1800" dirty="0"/>
          </a:p>
          <a:p>
            <a:r>
              <a:rPr lang="en-GB" sz="1800" dirty="0"/>
              <a:t>To continue building on the progress already made with the development squad over the past year.</a:t>
            </a:r>
            <a:endParaRPr lang="en-IE" sz="1800" dirty="0"/>
          </a:p>
          <a:p>
            <a:r>
              <a:rPr lang="en-GB" sz="1800" dirty="0"/>
              <a:t>Ensure riders making significant gains are constantly challenged to continue to stimulate their development and race performance.</a:t>
            </a:r>
            <a:endParaRPr lang="en-IE" sz="1800" dirty="0"/>
          </a:p>
          <a:p>
            <a:r>
              <a:rPr lang="en-GB" sz="1800" dirty="0"/>
              <a:t> </a:t>
            </a:r>
            <a:endParaRPr lang="en-IE" sz="1800" dirty="0"/>
          </a:p>
          <a:p>
            <a:r>
              <a:rPr lang="en-GB" sz="1800" b="1" dirty="0"/>
              <a:t>Why</a:t>
            </a:r>
            <a:endParaRPr lang="en-IE" sz="1800" dirty="0"/>
          </a:p>
          <a:p>
            <a:r>
              <a:rPr lang="en-GB" sz="1800" dirty="0"/>
              <a:t>To produce athletes capable of making finals in the UK National Series and possibly further afield in the 14-16 and 17-24 age categories with a long term aim of racing competitively in the European Race Series. </a:t>
            </a:r>
            <a:endParaRPr lang="en-IE" sz="1800" dirty="0"/>
          </a:p>
          <a:p>
            <a:r>
              <a:rPr lang="en-GB" sz="1800" dirty="0"/>
              <a:t> </a:t>
            </a:r>
            <a:endParaRPr lang="en-IE" sz="1800" dirty="0"/>
          </a:p>
          <a:p>
            <a:r>
              <a:rPr lang="en-GB" sz="1800" b="1" dirty="0"/>
              <a:t>What</a:t>
            </a:r>
            <a:endParaRPr lang="en-IE" sz="1800" dirty="0"/>
          </a:p>
          <a:p>
            <a:r>
              <a:rPr lang="en-GB" sz="1800" dirty="0"/>
              <a:t>Continue the S&amp;C support from DCU.</a:t>
            </a:r>
            <a:endParaRPr lang="en-IE" sz="1800" dirty="0"/>
          </a:p>
          <a:p>
            <a:r>
              <a:rPr lang="en-GB" sz="1800" dirty="0"/>
              <a:t>Focus on longer more intense multi day residential camps supported by shorter weekend camps and single day team sessions. </a:t>
            </a:r>
            <a:endParaRPr lang="en-IE" sz="1800" dirty="0"/>
          </a:p>
          <a:p>
            <a:r>
              <a:rPr lang="en-GB" sz="1800" dirty="0"/>
              <a:t>Enter all rounds of the UK National Series</a:t>
            </a:r>
            <a:endParaRPr lang="en-IE" sz="1800" dirty="0"/>
          </a:p>
          <a:p>
            <a:r>
              <a:rPr lang="en-GB" sz="1800" dirty="0"/>
              <a:t>Exposure to the European Race Series</a:t>
            </a:r>
            <a:r>
              <a:rPr lang="en-GB" sz="1400" dirty="0"/>
              <a:t> </a:t>
            </a:r>
            <a:endParaRPr lang="en-IE" sz="1400" dirty="0"/>
          </a:p>
        </p:txBody>
      </p:sp>
      <p:pic>
        <p:nvPicPr>
          <p:cNvPr id="4" name="Picture 3"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spTree>
    <p:extLst>
      <p:ext uri="{BB962C8B-B14F-4D97-AF65-F5344CB8AC3E}">
        <p14:creationId xmlns:p14="http://schemas.microsoft.com/office/powerpoint/2010/main" val="2581147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sz="2300" b="1" dirty="0"/>
              <a:t>How</a:t>
            </a:r>
            <a:endParaRPr lang="en-IE" sz="2300" dirty="0"/>
          </a:p>
          <a:p>
            <a:r>
              <a:rPr lang="en-GB" sz="2300" dirty="0"/>
              <a:t>Weekly Sessions</a:t>
            </a:r>
            <a:endParaRPr lang="en-IE" sz="2300" dirty="0"/>
          </a:p>
          <a:p>
            <a:pPr lvl="0"/>
            <a:r>
              <a:rPr lang="en-GB" sz="2300" dirty="0"/>
              <a:t>Delivered by local BMX Coach under advice of Programme Coach. </a:t>
            </a:r>
            <a:endParaRPr lang="en-IE" sz="2300" dirty="0"/>
          </a:p>
          <a:p>
            <a:pPr lvl="0"/>
            <a:r>
              <a:rPr lang="en-GB" sz="2300" dirty="0"/>
              <a:t>Focusing on core skills and physical conditioning as part of their training programme (a facilitator coach).</a:t>
            </a:r>
            <a:endParaRPr lang="en-IE" sz="2300" dirty="0"/>
          </a:p>
          <a:p>
            <a:r>
              <a:rPr lang="en-GB" sz="2300" dirty="0"/>
              <a:t> </a:t>
            </a:r>
            <a:endParaRPr lang="en-IE" sz="2300" dirty="0"/>
          </a:p>
          <a:p>
            <a:r>
              <a:rPr lang="en-GB" sz="2300" b="1" dirty="0"/>
              <a:t>CYCLING IRELAND FUNDING AND SPONSORSHIP</a:t>
            </a:r>
            <a:endParaRPr lang="en-IE" sz="2300" dirty="0"/>
          </a:p>
          <a:p>
            <a:r>
              <a:rPr lang="en-GB" sz="2300" dirty="0"/>
              <a:t>Cycling Ireland funding for the national team and squad is €30,000 for 2018.</a:t>
            </a:r>
            <a:endParaRPr lang="en-IE" sz="2300" b="1" dirty="0"/>
          </a:p>
          <a:p>
            <a:r>
              <a:rPr lang="en-GB" sz="2300" dirty="0"/>
              <a:t>SPONSORS FOR 2018:</a:t>
            </a:r>
            <a:endParaRPr lang="en-IE" sz="2300" dirty="0"/>
          </a:p>
          <a:p>
            <a:pPr lvl="0"/>
            <a:r>
              <a:rPr lang="en-GB" sz="2300" dirty="0"/>
              <a:t>Principal Environmental - €2,000</a:t>
            </a:r>
            <a:endParaRPr lang="en-IE" sz="2300" dirty="0"/>
          </a:p>
          <a:p>
            <a:pPr lvl="0"/>
            <a:r>
              <a:rPr lang="en-GB" sz="2300" dirty="0"/>
              <a:t>Congress Print &amp; Design - €2,000</a:t>
            </a:r>
            <a:endParaRPr lang="en-IE" sz="2300" dirty="0"/>
          </a:p>
          <a:p>
            <a:pPr lvl="0"/>
            <a:r>
              <a:rPr lang="en-GB" sz="2300" dirty="0"/>
              <a:t>Donations - €700</a:t>
            </a:r>
            <a:endParaRPr lang="en-IE" sz="2300" dirty="0"/>
          </a:p>
          <a:p>
            <a:pPr lvl="0"/>
            <a:r>
              <a:rPr lang="en-GB" sz="2300" dirty="0"/>
              <a:t>Pure Bicycle Company are supplying the national team with frames</a:t>
            </a:r>
            <a:endParaRPr lang="en-IE" sz="2300" dirty="0"/>
          </a:p>
          <a:p>
            <a:pPr lvl="0"/>
            <a:r>
              <a:rPr lang="en-GB" sz="2300" dirty="0"/>
              <a:t>Tog 24 are kitting the team and squad out</a:t>
            </a:r>
            <a:endParaRPr lang="en-IE" sz="2300" dirty="0"/>
          </a:p>
          <a:p>
            <a:endParaRPr lang="en-IE" sz="2400" dirty="0"/>
          </a:p>
          <a:p>
            <a:endParaRPr lang="en-IE" dirty="0"/>
          </a:p>
        </p:txBody>
      </p:sp>
      <p:pic>
        <p:nvPicPr>
          <p:cNvPr id="4" name="Picture 3"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sp>
        <p:nvSpPr>
          <p:cNvPr id="5" name="Title 1"/>
          <p:cNvSpPr>
            <a:spLocks noGrp="1"/>
          </p:cNvSpPr>
          <p:nvPr>
            <p:ph type="title"/>
          </p:nvPr>
        </p:nvSpPr>
        <p:spPr>
          <a:xfrm>
            <a:off x="104775" y="274638"/>
            <a:ext cx="6472238" cy="1143000"/>
          </a:xfrm>
        </p:spPr>
        <p:txBody>
          <a:bodyPr>
            <a:noAutofit/>
          </a:bodyPr>
          <a:lstStyle/>
          <a:p>
            <a:r>
              <a:rPr lang="en-US" sz="2400" b="1" dirty="0">
                <a:solidFill>
                  <a:srgbClr val="521F66"/>
                </a:solidFill>
              </a:rPr>
              <a:t>BMX Development Squad &amp; </a:t>
            </a:r>
            <a:br>
              <a:rPr lang="en-US" sz="2400" b="1" dirty="0">
                <a:solidFill>
                  <a:srgbClr val="521F66"/>
                </a:solidFill>
              </a:rPr>
            </a:br>
            <a:r>
              <a:rPr lang="en-US" sz="2400" b="1" dirty="0">
                <a:solidFill>
                  <a:srgbClr val="521F66"/>
                </a:solidFill>
              </a:rPr>
              <a:t>National Team</a:t>
            </a:r>
            <a:br>
              <a:rPr lang="en-US" sz="2400" b="1" dirty="0">
                <a:solidFill>
                  <a:srgbClr val="521F66"/>
                </a:solidFill>
              </a:rPr>
            </a:br>
            <a:endParaRPr lang="en-IE" sz="2400" dirty="0"/>
          </a:p>
        </p:txBody>
      </p:sp>
    </p:spTree>
    <p:extLst>
      <p:ext uri="{BB962C8B-B14F-4D97-AF65-F5344CB8AC3E}">
        <p14:creationId xmlns:p14="http://schemas.microsoft.com/office/powerpoint/2010/main" val="3144379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896" y="274638"/>
            <a:ext cx="5458858" cy="1143000"/>
          </a:xfrm>
        </p:spPr>
        <p:txBody>
          <a:bodyPr>
            <a:noAutofit/>
          </a:bodyPr>
          <a:lstStyle/>
          <a:p>
            <a:r>
              <a:rPr lang="en-US" sz="2400" b="1" dirty="0">
                <a:solidFill>
                  <a:srgbClr val="521F66"/>
                </a:solidFill>
              </a:rPr>
              <a:t>BMX Development Squad &amp; </a:t>
            </a:r>
            <a:br>
              <a:rPr lang="en-US" sz="2400" b="1" dirty="0">
                <a:solidFill>
                  <a:srgbClr val="521F66"/>
                </a:solidFill>
              </a:rPr>
            </a:br>
            <a:r>
              <a:rPr lang="en-US" sz="2400" b="1" dirty="0">
                <a:solidFill>
                  <a:srgbClr val="521F66"/>
                </a:solidFill>
              </a:rPr>
              <a:t>National Team</a:t>
            </a:r>
            <a:br>
              <a:rPr lang="en-US" sz="2400" b="1" dirty="0">
                <a:solidFill>
                  <a:srgbClr val="521F66"/>
                </a:solidFill>
              </a:rPr>
            </a:br>
            <a:endParaRPr lang="en-IE" sz="2400" dirty="0"/>
          </a:p>
        </p:txBody>
      </p:sp>
      <p:sp>
        <p:nvSpPr>
          <p:cNvPr id="3" name="Content Placeholder 2"/>
          <p:cNvSpPr>
            <a:spLocks noGrp="1"/>
          </p:cNvSpPr>
          <p:nvPr>
            <p:ph idx="1"/>
          </p:nvPr>
        </p:nvSpPr>
        <p:spPr>
          <a:xfrm>
            <a:off x="457200" y="1089819"/>
            <a:ext cx="8229600" cy="5768181"/>
          </a:xfrm>
        </p:spPr>
        <p:txBody>
          <a:bodyPr>
            <a:noAutofit/>
          </a:bodyPr>
          <a:lstStyle/>
          <a:p>
            <a:r>
              <a:rPr lang="en-GB" sz="2000" b="1" dirty="0"/>
              <a:t>Programme Development</a:t>
            </a:r>
            <a:endParaRPr lang="en-IE" sz="2000" dirty="0"/>
          </a:p>
          <a:p>
            <a:r>
              <a:rPr lang="en-GB" sz="2000" dirty="0"/>
              <a:t>It’s important we recognise the different developmental rates of our riders, either through natural maturity or hard work and create an elevated environment for those riders to flourish. Whilst still allow others to continue their own progression, be it at a slower rate. </a:t>
            </a:r>
            <a:endParaRPr lang="en-IE" sz="2000" dirty="0"/>
          </a:p>
          <a:p>
            <a:pPr marL="0" indent="0">
              <a:buNone/>
            </a:pPr>
            <a:endParaRPr lang="en-IE" sz="2000" dirty="0"/>
          </a:p>
          <a:p>
            <a:r>
              <a:rPr lang="en-GB" sz="2000" dirty="0"/>
              <a:t>I believe we are now at a stage where we could have at least two distinct groups, not dissimilar to British Cycling’s ODP and Talent programmes but rather than different programmes they will fall in to ability groups due to the smaller numbers in Ireland. I need to think about this in more detail and discuss my thoughts with the BMX Commission but I do think it will look something like this. </a:t>
            </a:r>
            <a:endParaRPr lang="en-IE" sz="2000" dirty="0"/>
          </a:p>
          <a:p>
            <a:pPr lvl="0"/>
            <a:r>
              <a:rPr lang="en-GB" sz="2000" dirty="0"/>
              <a:t>National Team</a:t>
            </a:r>
            <a:endParaRPr lang="en-IE" sz="2000" dirty="0"/>
          </a:p>
          <a:p>
            <a:pPr lvl="0"/>
            <a:r>
              <a:rPr lang="en-GB" sz="2000" dirty="0"/>
              <a:t>Development Squad 16+</a:t>
            </a:r>
            <a:endParaRPr lang="en-IE" sz="2000" dirty="0"/>
          </a:p>
          <a:p>
            <a:pPr lvl="0"/>
            <a:r>
              <a:rPr lang="en-GB" sz="2000" dirty="0"/>
              <a:t>Junior Squad 14+</a:t>
            </a:r>
            <a:endParaRPr lang="en-IE" sz="2000" dirty="0"/>
          </a:p>
          <a:p>
            <a:endParaRPr lang="en-IE" sz="1800" dirty="0"/>
          </a:p>
        </p:txBody>
      </p:sp>
      <p:pic>
        <p:nvPicPr>
          <p:cNvPr id="4" name="Picture 3"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251619"/>
            <a:ext cx="2619375" cy="838200"/>
          </a:xfrm>
          <a:prstGeom prst="rect">
            <a:avLst/>
          </a:prstGeom>
        </p:spPr>
      </p:pic>
    </p:spTree>
    <p:extLst>
      <p:ext uri="{BB962C8B-B14F-4D97-AF65-F5344CB8AC3E}">
        <p14:creationId xmlns:p14="http://schemas.microsoft.com/office/powerpoint/2010/main" val="2163543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6482" cy="1143000"/>
          </a:xfrm>
        </p:spPr>
        <p:txBody>
          <a:bodyPr>
            <a:noAutofit/>
          </a:bodyPr>
          <a:lstStyle/>
          <a:p>
            <a:r>
              <a:rPr lang="en-US" sz="2400" b="1" dirty="0">
                <a:solidFill>
                  <a:srgbClr val="521F66"/>
                </a:solidFill>
              </a:rPr>
              <a:t>BMX Development Squad &amp; </a:t>
            </a:r>
            <a:br>
              <a:rPr lang="en-US" sz="2400" b="1" dirty="0">
                <a:solidFill>
                  <a:srgbClr val="521F66"/>
                </a:solidFill>
              </a:rPr>
            </a:br>
            <a:r>
              <a:rPr lang="en-US" sz="2400" b="1" dirty="0">
                <a:solidFill>
                  <a:srgbClr val="521F66"/>
                </a:solidFill>
              </a:rPr>
              <a:t>National Team</a:t>
            </a:r>
            <a:br>
              <a:rPr lang="en-US" sz="2400" b="1" dirty="0">
                <a:solidFill>
                  <a:srgbClr val="521F66"/>
                </a:solidFill>
              </a:rPr>
            </a:br>
            <a:endParaRPr lang="en-IE" sz="2400" dirty="0"/>
          </a:p>
        </p:txBody>
      </p:sp>
      <p:sp>
        <p:nvSpPr>
          <p:cNvPr id="3" name="Content Placeholder 2"/>
          <p:cNvSpPr>
            <a:spLocks noGrp="1"/>
          </p:cNvSpPr>
          <p:nvPr>
            <p:ph idx="1"/>
          </p:nvPr>
        </p:nvSpPr>
        <p:spPr/>
        <p:txBody>
          <a:bodyPr>
            <a:normAutofit/>
          </a:bodyPr>
          <a:lstStyle/>
          <a:p>
            <a:r>
              <a:rPr lang="en-GB" sz="2200" b="1" dirty="0"/>
              <a:t>UCI TALENT CAMP SWITZERLAND</a:t>
            </a:r>
            <a:endParaRPr lang="en-IE" sz="2200" dirty="0"/>
          </a:p>
          <a:p>
            <a:r>
              <a:rPr lang="en-GB" sz="2200" dirty="0"/>
              <a:t>Two of our national team got selected to attend a two week talent camp in Switzerland. This is a result of years of consistent training and competing at a high level, the reports back show we have two skilful riders that need to increase their level of intensity when they race and to enter bigger and more competitive races on a more regular basis. This is the area the other riders should aspire to enter into.</a:t>
            </a:r>
            <a:endParaRPr lang="en-IE" sz="2200" dirty="0"/>
          </a:p>
          <a:p>
            <a:endParaRPr lang="en-IE" dirty="0"/>
          </a:p>
        </p:txBody>
      </p:sp>
      <p:pic>
        <p:nvPicPr>
          <p:cNvPr id="4" name="Picture 3"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251619"/>
            <a:ext cx="2619375" cy="838200"/>
          </a:xfrm>
          <a:prstGeom prst="rect">
            <a:avLst/>
          </a:prstGeom>
        </p:spPr>
      </p:pic>
    </p:spTree>
    <p:extLst>
      <p:ext uri="{BB962C8B-B14F-4D97-AF65-F5344CB8AC3E}">
        <p14:creationId xmlns:p14="http://schemas.microsoft.com/office/powerpoint/2010/main" val="1603926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521F66"/>
                </a:solidFill>
              </a:rPr>
              <a:t>BMX Development Squad &amp; </a:t>
            </a:r>
            <a:br>
              <a:rPr lang="en-US" b="1" dirty="0">
                <a:solidFill>
                  <a:srgbClr val="521F66"/>
                </a:solidFill>
              </a:rPr>
            </a:br>
            <a:r>
              <a:rPr lang="en-US" b="1" dirty="0">
                <a:solidFill>
                  <a:srgbClr val="521F66"/>
                </a:solidFill>
              </a:rPr>
              <a:t>National Team</a:t>
            </a:r>
            <a:br>
              <a:rPr lang="en-US" b="1" dirty="0">
                <a:solidFill>
                  <a:srgbClr val="521F66"/>
                </a:solidFill>
              </a:rPr>
            </a:br>
            <a:endParaRPr lang="en-IE" dirty="0"/>
          </a:p>
        </p:txBody>
      </p:sp>
      <p:pic>
        <p:nvPicPr>
          <p:cNvPr id="8" name="Content Placeholder 7"/>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802439" y="1780707"/>
            <a:ext cx="4005998" cy="2400618"/>
          </a:xfr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338" y="1780708"/>
            <a:ext cx="4267764" cy="2400617"/>
          </a:xfrm>
          <a:prstGeom prst="rect">
            <a:avLst/>
          </a:prstGeom>
        </p:spPr>
      </p:pic>
      <p:pic>
        <p:nvPicPr>
          <p:cNvPr id="10" name="Picture 9"/>
          <p:cNvPicPr>
            <a:picLocks/>
          </p:cNvPicPr>
          <p:nvPr/>
        </p:nvPicPr>
        <p:blipFill>
          <a:blip r:embed="rId4" cstate="screen">
            <a:extLst>
              <a:ext uri="{28A0092B-C50C-407E-A947-70E740481C1C}">
                <a14:useLocalDpi xmlns:a14="http://schemas.microsoft.com/office/drawing/2010/main"/>
              </a:ext>
            </a:extLst>
          </a:blip>
          <a:stretch>
            <a:fillRect/>
          </a:stretch>
        </p:blipFill>
        <p:spPr>
          <a:xfrm>
            <a:off x="314338" y="4295129"/>
            <a:ext cx="4267764" cy="2205439"/>
          </a:xfrm>
          <a:prstGeom prst="rect">
            <a:avLst/>
          </a:prstGeom>
        </p:spPr>
      </p:pic>
      <p:pic>
        <p:nvPicPr>
          <p:cNvPr id="11" name="Picture 10"/>
          <p:cNvPicPr>
            <a:picLocks/>
          </p:cNvPicPr>
          <p:nvPr/>
        </p:nvPicPr>
        <p:blipFill>
          <a:blip r:embed="rId5" cstate="screen">
            <a:extLst>
              <a:ext uri="{28A0092B-C50C-407E-A947-70E740481C1C}">
                <a14:useLocalDpi xmlns:a14="http://schemas.microsoft.com/office/drawing/2010/main"/>
              </a:ext>
            </a:extLst>
          </a:blip>
          <a:stretch>
            <a:fillRect/>
          </a:stretch>
        </p:blipFill>
        <p:spPr>
          <a:xfrm>
            <a:off x="4802439" y="4295129"/>
            <a:ext cx="4005998" cy="2205439"/>
          </a:xfrm>
          <a:prstGeom prst="rect">
            <a:avLst/>
          </a:prstGeom>
        </p:spPr>
      </p:pic>
    </p:spTree>
    <p:extLst>
      <p:ext uri="{BB962C8B-B14F-4D97-AF65-F5344CB8AC3E}">
        <p14:creationId xmlns:p14="http://schemas.microsoft.com/office/powerpoint/2010/main" val="204868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A372A3B-56ED-4D39-8A2E-7279D97B0824}"/>
              </a:ext>
            </a:extLst>
          </p:cNvPr>
          <p:cNvSpPr>
            <a:spLocks noGrp="1"/>
          </p:cNvSpPr>
          <p:nvPr>
            <p:ph idx="1"/>
          </p:nvPr>
        </p:nvSpPr>
        <p:spPr>
          <a:xfrm>
            <a:off x="457200" y="1600200"/>
            <a:ext cx="8229600" cy="1274195"/>
          </a:xfrm>
          <a:prstGeom prst="rect">
            <a:avLst/>
          </a:prstGeom>
        </p:spPr>
        <p:txBody>
          <a:bodyPr wrap="square">
            <a:spAutoFit/>
          </a:bodyPr>
          <a:lstStyle/>
          <a:p>
            <a:pPr algn="ctr"/>
            <a:r>
              <a:rPr lang="en-US" sz="2400" dirty="0">
                <a:solidFill>
                  <a:srgbClr val="521F66"/>
                </a:solidFill>
              </a:rPr>
              <a:t>Belfast</a:t>
            </a:r>
            <a:r>
              <a:rPr lang="en-US" sz="2400" dirty="0">
                <a:solidFill>
                  <a:schemeClr val="tx1">
                    <a:lumMod val="65000"/>
                    <a:lumOff val="35000"/>
                  </a:schemeClr>
                </a:solidFill>
              </a:rPr>
              <a:t>    </a:t>
            </a:r>
            <a:r>
              <a:rPr lang="en-US" sz="2400" dirty="0">
                <a:solidFill>
                  <a:srgbClr val="74B243"/>
                </a:solidFill>
              </a:rPr>
              <a:t>Cork</a:t>
            </a:r>
            <a:r>
              <a:rPr lang="en-US" sz="2400" dirty="0">
                <a:solidFill>
                  <a:schemeClr val="tx1">
                    <a:lumMod val="65000"/>
                    <a:lumOff val="35000"/>
                  </a:schemeClr>
                </a:solidFill>
              </a:rPr>
              <a:t>    </a:t>
            </a:r>
            <a:r>
              <a:rPr lang="en-US" sz="2400" dirty="0">
                <a:solidFill>
                  <a:srgbClr val="521F66"/>
                </a:solidFill>
              </a:rPr>
              <a:t>Dublin City BMX    </a:t>
            </a:r>
            <a:r>
              <a:rPr lang="en-US" sz="2400" dirty="0">
                <a:solidFill>
                  <a:srgbClr val="74B243"/>
                </a:solidFill>
              </a:rPr>
              <a:t>East Coast Raiders    </a:t>
            </a:r>
            <a:r>
              <a:rPr lang="en-US" sz="2400" dirty="0" err="1">
                <a:solidFill>
                  <a:srgbClr val="74B243"/>
                </a:solidFill>
              </a:rPr>
              <a:t>Lisburn</a:t>
            </a:r>
            <a:r>
              <a:rPr lang="en-US" sz="2400" dirty="0">
                <a:solidFill>
                  <a:schemeClr val="tx1">
                    <a:lumMod val="65000"/>
                    <a:lumOff val="35000"/>
                  </a:schemeClr>
                </a:solidFill>
              </a:rPr>
              <a:t>    </a:t>
            </a:r>
            <a:r>
              <a:rPr lang="en-US" sz="2400" dirty="0">
                <a:solidFill>
                  <a:srgbClr val="521F66"/>
                </a:solidFill>
              </a:rPr>
              <a:t>Lucan</a:t>
            </a:r>
            <a:r>
              <a:rPr lang="en-US" sz="2400" dirty="0">
                <a:solidFill>
                  <a:schemeClr val="tx1">
                    <a:lumMod val="65000"/>
                    <a:lumOff val="35000"/>
                  </a:schemeClr>
                </a:solidFill>
              </a:rPr>
              <a:t>    </a:t>
            </a:r>
            <a:r>
              <a:rPr lang="en-US" sz="2400" dirty="0" err="1">
                <a:solidFill>
                  <a:srgbClr val="521F66"/>
                </a:solidFill>
              </a:rPr>
              <a:t>Newry</a:t>
            </a:r>
            <a:r>
              <a:rPr lang="en-US" sz="2400" dirty="0">
                <a:solidFill>
                  <a:srgbClr val="521F66"/>
                </a:solidFill>
              </a:rPr>
              <a:t> &amp; Mourne    </a:t>
            </a:r>
            <a:r>
              <a:rPr lang="en-US" sz="2400" dirty="0">
                <a:solidFill>
                  <a:srgbClr val="74B243"/>
                </a:solidFill>
              </a:rPr>
              <a:t>Ratoath</a:t>
            </a:r>
            <a:r>
              <a:rPr lang="en-US" sz="2400" dirty="0">
                <a:solidFill>
                  <a:schemeClr val="tx1">
                    <a:lumMod val="65000"/>
                    <a:lumOff val="35000"/>
                  </a:schemeClr>
                </a:solidFill>
              </a:rPr>
              <a:t>    </a:t>
            </a:r>
            <a:r>
              <a:rPr lang="en-US" sz="2400" dirty="0" err="1">
                <a:solidFill>
                  <a:srgbClr val="521F66"/>
                </a:solidFill>
              </a:rPr>
              <a:t>Courtown</a:t>
            </a:r>
            <a:r>
              <a:rPr lang="en-US" sz="2400" dirty="0">
                <a:solidFill>
                  <a:srgbClr val="521F66"/>
                </a:solidFill>
              </a:rPr>
              <a:t>      </a:t>
            </a:r>
          </a:p>
          <a:p>
            <a:pPr marL="0" indent="0" algn="ctr">
              <a:buNone/>
            </a:pPr>
            <a:r>
              <a:rPr lang="en-US" sz="2400" dirty="0">
                <a:solidFill>
                  <a:srgbClr val="74B243"/>
                </a:solidFill>
              </a:rPr>
              <a:t>Lagan Village     </a:t>
            </a:r>
            <a:r>
              <a:rPr lang="en-US" sz="2400" dirty="0">
                <a:solidFill>
                  <a:srgbClr val="660066"/>
                </a:solidFill>
              </a:rPr>
              <a:t>St. </a:t>
            </a:r>
            <a:r>
              <a:rPr lang="en-US" sz="2400" dirty="0" err="1">
                <a:solidFill>
                  <a:srgbClr val="660066"/>
                </a:solidFill>
              </a:rPr>
              <a:t>Annes</a:t>
            </a:r>
            <a:r>
              <a:rPr lang="en-US" sz="2400" dirty="0">
                <a:solidFill>
                  <a:srgbClr val="660066"/>
                </a:solidFill>
              </a:rPr>
              <a:t> </a:t>
            </a:r>
          </a:p>
        </p:txBody>
      </p:sp>
      <p:sp>
        <p:nvSpPr>
          <p:cNvPr id="5" name="Title 4">
            <a:extLst>
              <a:ext uri="{FF2B5EF4-FFF2-40B4-BE49-F238E27FC236}">
                <a16:creationId xmlns:a16="http://schemas.microsoft.com/office/drawing/2014/main" id="{814F0D8D-E34C-444D-AF28-4C418E65A699}"/>
              </a:ext>
            </a:extLst>
          </p:cNvPr>
          <p:cNvSpPr>
            <a:spLocks noGrp="1"/>
          </p:cNvSpPr>
          <p:nvPr>
            <p:ph type="title"/>
          </p:nvPr>
        </p:nvSpPr>
        <p:spPr>
          <a:xfrm>
            <a:off x="457200" y="122863"/>
            <a:ext cx="8229600" cy="1446550"/>
          </a:xfrm>
          <a:prstGeom prst="rect">
            <a:avLst/>
          </a:prstGeom>
        </p:spPr>
        <p:txBody>
          <a:bodyPr wrap="square">
            <a:spAutoFit/>
          </a:bodyPr>
          <a:lstStyle/>
          <a:p>
            <a:r>
              <a:rPr lang="en-US" b="1" i="1" u="sng" dirty="0">
                <a:solidFill>
                  <a:srgbClr val="521F66"/>
                </a:solidFill>
              </a:rPr>
              <a:t>BMX Clubs in Ireland</a:t>
            </a:r>
            <a:br>
              <a:rPr lang="en-US" b="1" i="1" u="sng" dirty="0">
                <a:solidFill>
                  <a:srgbClr val="521F66"/>
                </a:solidFill>
              </a:rPr>
            </a:br>
            <a:r>
              <a:rPr lang="en-US" b="1" i="1" u="sng" dirty="0">
                <a:solidFill>
                  <a:srgbClr val="521F66"/>
                </a:solidFill>
              </a:rPr>
              <a:t>11 in total</a:t>
            </a:r>
          </a:p>
        </p:txBody>
      </p:sp>
      <p:graphicFrame>
        <p:nvGraphicFramePr>
          <p:cNvPr id="6" name="Table 5">
            <a:extLst>
              <a:ext uri="{FF2B5EF4-FFF2-40B4-BE49-F238E27FC236}">
                <a16:creationId xmlns:a16="http://schemas.microsoft.com/office/drawing/2014/main" id="{52063D7D-6743-4C3C-875D-DF97FF1E7C13}"/>
              </a:ext>
            </a:extLst>
          </p:cNvPr>
          <p:cNvGraphicFramePr>
            <a:graphicFrameLocks noGrp="1"/>
          </p:cNvGraphicFramePr>
          <p:nvPr>
            <p:extLst>
              <p:ext uri="{D42A27DB-BD31-4B8C-83A1-F6EECF244321}">
                <p14:modId xmlns:p14="http://schemas.microsoft.com/office/powerpoint/2010/main" val="2647187655"/>
              </p:ext>
            </p:extLst>
          </p:nvPr>
        </p:nvGraphicFramePr>
        <p:xfrm>
          <a:off x="618978" y="2940485"/>
          <a:ext cx="7680960" cy="3794652"/>
        </p:xfrm>
        <a:graphic>
          <a:graphicData uri="http://schemas.openxmlformats.org/drawingml/2006/table">
            <a:tbl>
              <a:tblPr firstRow="1" firstCol="1" bandRow="1">
                <a:tableStyleId>{5C22544A-7EE6-4342-B048-85BDC9FD1C3A}</a:tableStyleId>
              </a:tblPr>
              <a:tblGrid>
                <a:gridCol w="2504296">
                  <a:extLst>
                    <a:ext uri="{9D8B030D-6E8A-4147-A177-3AD203B41FA5}">
                      <a16:colId xmlns:a16="http://schemas.microsoft.com/office/drawing/2014/main" val="2391887581"/>
                    </a:ext>
                  </a:extLst>
                </a:gridCol>
                <a:gridCol w="941212">
                  <a:extLst>
                    <a:ext uri="{9D8B030D-6E8A-4147-A177-3AD203B41FA5}">
                      <a16:colId xmlns:a16="http://schemas.microsoft.com/office/drawing/2014/main" val="869880850"/>
                    </a:ext>
                  </a:extLst>
                </a:gridCol>
                <a:gridCol w="806753">
                  <a:extLst>
                    <a:ext uri="{9D8B030D-6E8A-4147-A177-3AD203B41FA5}">
                      <a16:colId xmlns:a16="http://schemas.microsoft.com/office/drawing/2014/main" val="4097063206"/>
                    </a:ext>
                  </a:extLst>
                </a:gridCol>
                <a:gridCol w="2453873">
                  <a:extLst>
                    <a:ext uri="{9D8B030D-6E8A-4147-A177-3AD203B41FA5}">
                      <a16:colId xmlns:a16="http://schemas.microsoft.com/office/drawing/2014/main" val="2148009802"/>
                    </a:ext>
                  </a:extLst>
                </a:gridCol>
                <a:gridCol w="974826">
                  <a:extLst>
                    <a:ext uri="{9D8B030D-6E8A-4147-A177-3AD203B41FA5}">
                      <a16:colId xmlns:a16="http://schemas.microsoft.com/office/drawing/2014/main" val="1341065943"/>
                    </a:ext>
                  </a:extLst>
                </a:gridCol>
              </a:tblGrid>
              <a:tr h="236462">
                <a:tc gridSpan="2">
                  <a:txBody>
                    <a:bodyPr/>
                    <a:lstStyle/>
                    <a:p>
                      <a:pPr algn="ctr">
                        <a:spcAft>
                          <a:spcPts val="0"/>
                        </a:spcAft>
                      </a:pPr>
                      <a:r>
                        <a:rPr lang="en-IE" sz="1100" dirty="0">
                          <a:solidFill>
                            <a:schemeClr val="tx1"/>
                          </a:solidFill>
                          <a:effectLst/>
                        </a:rPr>
                        <a:t>BMX Club membership 2016(end Sept 2016)</a:t>
                      </a:r>
                      <a:endParaRPr lang="en-IE"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noFill/>
                  </a:tcPr>
                </a:tc>
                <a:tc hMerge="1">
                  <a:txBody>
                    <a:bodyPr/>
                    <a:lstStyle/>
                    <a:p>
                      <a:endParaRPr lang="en-IE"/>
                    </a:p>
                  </a:txBody>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gridSpan="2">
                  <a:txBody>
                    <a:bodyPr/>
                    <a:lstStyle/>
                    <a:p>
                      <a:pPr algn="ctr">
                        <a:spcAft>
                          <a:spcPts val="0"/>
                        </a:spcAft>
                      </a:pPr>
                      <a:r>
                        <a:rPr lang="en-IE" sz="1100">
                          <a:solidFill>
                            <a:schemeClr val="tx1"/>
                          </a:solidFill>
                          <a:effectLst/>
                        </a:rPr>
                        <a:t>BMX Club membership 2017(end sept 2017)</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noFill/>
                  </a:tcPr>
                </a:tc>
                <a:tc hMerge="1">
                  <a:txBody>
                    <a:bodyPr/>
                    <a:lstStyle/>
                    <a:p>
                      <a:endParaRPr lang="en-IE"/>
                    </a:p>
                  </a:txBody>
                  <a:tcPr/>
                </a:tc>
                <a:extLst>
                  <a:ext uri="{0D108BD9-81ED-4DB2-BD59-A6C34878D82A}">
                    <a16:rowId xmlns:a16="http://schemas.microsoft.com/office/drawing/2014/main" val="2366436587"/>
                  </a:ext>
                </a:extLst>
              </a:tr>
              <a:tr h="236462">
                <a:tc>
                  <a:txBody>
                    <a:bodyPr/>
                    <a:lstStyle/>
                    <a:p>
                      <a:pPr>
                        <a:spcAft>
                          <a:spcPts val="0"/>
                        </a:spcAft>
                      </a:pPr>
                      <a:r>
                        <a:rPr lang="en-IE" sz="1100">
                          <a:solidFill>
                            <a:schemeClr val="tx1"/>
                          </a:solidFill>
                          <a:effectLst/>
                        </a:rPr>
                        <a:t>Belfast City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34</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pPr>
                        <a:spcAft>
                          <a:spcPts val="0"/>
                        </a:spcAft>
                      </a:pPr>
                      <a:r>
                        <a:rPr lang="en-IE" sz="1100">
                          <a:solidFill>
                            <a:schemeClr val="tx1"/>
                          </a:solidFill>
                          <a:effectLst/>
                        </a:rPr>
                        <a:t>Belfast City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57</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41729489"/>
                  </a:ext>
                </a:extLst>
              </a:tr>
              <a:tr h="236462">
                <a:tc>
                  <a:txBody>
                    <a:bodyPr/>
                    <a:lstStyle/>
                    <a:p>
                      <a:pPr>
                        <a:spcAft>
                          <a:spcPts val="0"/>
                        </a:spcAft>
                      </a:pPr>
                      <a:r>
                        <a:rPr lang="en-IE" sz="1100">
                          <a:solidFill>
                            <a:schemeClr val="tx1"/>
                          </a:solidFill>
                          <a:effectLst/>
                        </a:rPr>
                        <a:t>Cork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61</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pPr>
                        <a:spcAft>
                          <a:spcPts val="0"/>
                        </a:spcAft>
                      </a:pPr>
                      <a:r>
                        <a:rPr lang="en-IE" sz="1100">
                          <a:solidFill>
                            <a:schemeClr val="tx1"/>
                          </a:solidFill>
                          <a:effectLst/>
                        </a:rPr>
                        <a:t>Cork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111</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867433160"/>
                  </a:ext>
                </a:extLst>
              </a:tr>
              <a:tr h="292762">
                <a:tc>
                  <a:txBody>
                    <a:bodyPr/>
                    <a:lstStyle/>
                    <a:p>
                      <a:pPr>
                        <a:spcAft>
                          <a:spcPts val="0"/>
                        </a:spcAft>
                      </a:pPr>
                      <a:r>
                        <a:rPr lang="en-IE" sz="1100">
                          <a:solidFill>
                            <a:schemeClr val="tx1"/>
                          </a:solidFill>
                          <a:effectLst/>
                        </a:rPr>
                        <a:t>Riverchapel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60</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pPr>
                        <a:spcAft>
                          <a:spcPts val="0"/>
                        </a:spcAft>
                      </a:pPr>
                      <a:r>
                        <a:rPr lang="en-IE" sz="1100">
                          <a:solidFill>
                            <a:schemeClr val="tx1"/>
                          </a:solidFill>
                          <a:effectLst/>
                        </a:rPr>
                        <a:t>Courtown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163</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955307750"/>
                  </a:ext>
                </a:extLst>
              </a:tr>
              <a:tr h="236462">
                <a:tc>
                  <a:txBody>
                    <a:bodyPr/>
                    <a:lstStyle/>
                    <a:p>
                      <a:pPr>
                        <a:spcAft>
                          <a:spcPts val="0"/>
                        </a:spcAft>
                      </a:pPr>
                      <a:r>
                        <a:rPr lang="en-IE" sz="1100">
                          <a:solidFill>
                            <a:schemeClr val="tx1"/>
                          </a:solidFill>
                          <a:effectLst/>
                        </a:rPr>
                        <a:t>DC BMX</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dirty="0">
                          <a:solidFill>
                            <a:schemeClr val="tx1"/>
                          </a:solidFill>
                          <a:effectLst/>
                        </a:rPr>
                        <a:t>17</a:t>
                      </a:r>
                      <a:endParaRPr lang="en-IE"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pPr>
                        <a:spcAft>
                          <a:spcPts val="0"/>
                        </a:spcAft>
                      </a:pPr>
                      <a:r>
                        <a:rPr lang="en-IE" sz="1100">
                          <a:solidFill>
                            <a:schemeClr val="tx1"/>
                          </a:solidFill>
                          <a:effectLst/>
                        </a:rPr>
                        <a:t>DC BMX</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15</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781434762"/>
                  </a:ext>
                </a:extLst>
              </a:tr>
              <a:tr h="236462">
                <a:tc>
                  <a:txBody>
                    <a:bodyPr/>
                    <a:lstStyle/>
                    <a:p>
                      <a:pPr>
                        <a:spcAft>
                          <a:spcPts val="0"/>
                        </a:spcAft>
                      </a:pPr>
                      <a:r>
                        <a:rPr lang="en-IE" sz="1100">
                          <a:solidFill>
                            <a:schemeClr val="tx1"/>
                          </a:solidFill>
                          <a:effectLst/>
                        </a:rPr>
                        <a:t>East Coast Raiders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11</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pPr>
                        <a:spcAft>
                          <a:spcPts val="0"/>
                        </a:spcAft>
                      </a:pPr>
                      <a:r>
                        <a:rPr lang="en-IE" sz="1100">
                          <a:solidFill>
                            <a:schemeClr val="tx1"/>
                          </a:solidFill>
                          <a:effectLst/>
                        </a:rPr>
                        <a:t>East Coast Raiders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9</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839279994"/>
                  </a:ext>
                </a:extLst>
              </a:tr>
              <a:tr h="236462">
                <a:tc>
                  <a:txBody>
                    <a:bodyPr/>
                    <a:lstStyle/>
                    <a:p>
                      <a:pPr>
                        <a:spcAft>
                          <a:spcPts val="0"/>
                        </a:spcAft>
                      </a:pPr>
                      <a:r>
                        <a:rPr lang="en-IE" sz="1100">
                          <a:solidFill>
                            <a:schemeClr val="tx1"/>
                          </a:solidFill>
                          <a:effectLst/>
                        </a:rPr>
                        <a:t>Lagan Village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18</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pPr>
                        <a:spcAft>
                          <a:spcPts val="0"/>
                        </a:spcAft>
                      </a:pPr>
                      <a:r>
                        <a:rPr lang="en-IE" sz="1100">
                          <a:solidFill>
                            <a:schemeClr val="tx1"/>
                          </a:solidFill>
                          <a:effectLst/>
                        </a:rPr>
                        <a:t>Lagan Village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8</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684083840"/>
                  </a:ext>
                </a:extLst>
              </a:tr>
              <a:tr h="236462">
                <a:tc>
                  <a:txBody>
                    <a:bodyPr/>
                    <a:lstStyle/>
                    <a:p>
                      <a:pPr>
                        <a:spcAft>
                          <a:spcPts val="0"/>
                        </a:spcAft>
                      </a:pPr>
                      <a:r>
                        <a:rPr lang="en-IE" sz="1100">
                          <a:solidFill>
                            <a:schemeClr val="tx1"/>
                          </a:solidFill>
                          <a:effectLst/>
                        </a:rPr>
                        <a:t>Lisburn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63</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pPr>
                        <a:spcAft>
                          <a:spcPts val="0"/>
                        </a:spcAft>
                      </a:pPr>
                      <a:r>
                        <a:rPr lang="en-IE" sz="1100" dirty="0">
                          <a:solidFill>
                            <a:schemeClr val="tx1"/>
                          </a:solidFill>
                          <a:effectLst/>
                        </a:rPr>
                        <a:t>Lisburn BMX Club</a:t>
                      </a:r>
                      <a:endParaRPr lang="en-IE"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67</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725073697"/>
                  </a:ext>
                </a:extLst>
              </a:tr>
              <a:tr h="236462">
                <a:tc>
                  <a:txBody>
                    <a:bodyPr/>
                    <a:lstStyle/>
                    <a:p>
                      <a:pPr>
                        <a:spcAft>
                          <a:spcPts val="0"/>
                        </a:spcAft>
                      </a:pPr>
                      <a:r>
                        <a:rPr lang="en-IE" sz="1100">
                          <a:solidFill>
                            <a:schemeClr val="tx1"/>
                          </a:solidFill>
                          <a:effectLst/>
                        </a:rPr>
                        <a:t>Lucan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92</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pPr>
                        <a:spcAft>
                          <a:spcPts val="0"/>
                        </a:spcAft>
                      </a:pPr>
                      <a:r>
                        <a:rPr lang="en-IE" sz="1100">
                          <a:solidFill>
                            <a:schemeClr val="tx1"/>
                          </a:solidFill>
                          <a:effectLst/>
                        </a:rPr>
                        <a:t>Lucan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80</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30935576"/>
                  </a:ext>
                </a:extLst>
              </a:tr>
              <a:tr h="236462">
                <a:tc>
                  <a:txBody>
                    <a:bodyPr/>
                    <a:lstStyle/>
                    <a:p>
                      <a:pPr>
                        <a:spcAft>
                          <a:spcPts val="0"/>
                        </a:spcAft>
                      </a:pPr>
                      <a:r>
                        <a:rPr lang="en-IE" sz="1100">
                          <a:solidFill>
                            <a:schemeClr val="tx1"/>
                          </a:solidFill>
                          <a:effectLst/>
                        </a:rPr>
                        <a:t>Newry &amp; Mourne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6</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pPr>
                        <a:spcAft>
                          <a:spcPts val="0"/>
                        </a:spcAft>
                      </a:pPr>
                      <a:r>
                        <a:rPr lang="en-IE" sz="1100">
                          <a:solidFill>
                            <a:schemeClr val="tx1"/>
                          </a:solidFill>
                          <a:effectLst/>
                        </a:rPr>
                        <a:t>Newry &amp; Mourne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6</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860196696"/>
                  </a:ext>
                </a:extLst>
              </a:tr>
              <a:tr h="236462">
                <a:tc>
                  <a:txBody>
                    <a:bodyPr/>
                    <a:lstStyle/>
                    <a:p>
                      <a:pPr>
                        <a:spcAft>
                          <a:spcPts val="0"/>
                        </a:spcAft>
                      </a:pPr>
                      <a:r>
                        <a:rPr lang="en-IE" sz="1100">
                          <a:solidFill>
                            <a:schemeClr val="tx1"/>
                          </a:solidFill>
                          <a:effectLst/>
                        </a:rPr>
                        <a:t>Ratoath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43</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pPr>
                        <a:spcAft>
                          <a:spcPts val="0"/>
                        </a:spcAft>
                      </a:pPr>
                      <a:r>
                        <a:rPr lang="en-IE" sz="1100">
                          <a:solidFill>
                            <a:schemeClr val="tx1"/>
                          </a:solidFill>
                          <a:effectLst/>
                        </a:rPr>
                        <a:t>Ratoath BMX Club</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55</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635367024"/>
                  </a:ext>
                </a:extLst>
              </a:tr>
              <a:tr h="225202">
                <a:tc>
                  <a:txBody>
                    <a:bodyPr/>
                    <a:lstStyle/>
                    <a:p>
                      <a:pPr>
                        <a:spcAft>
                          <a:spcPts val="0"/>
                        </a:spcAft>
                      </a:pPr>
                      <a:r>
                        <a:rPr lang="en-IE" sz="1100">
                          <a:solidFill>
                            <a:schemeClr val="tx1"/>
                          </a:solidFill>
                          <a:effectLst/>
                        </a:rPr>
                        <a:t>St. Annes BMX Co-op</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6</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pPr>
                        <a:spcAft>
                          <a:spcPts val="0"/>
                        </a:spcAft>
                      </a:pPr>
                      <a:r>
                        <a:rPr lang="en-IE" sz="1100">
                          <a:solidFill>
                            <a:schemeClr val="tx1"/>
                          </a:solidFill>
                          <a:effectLst/>
                        </a:rPr>
                        <a:t>St. Annes BMX Co-op</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tc>
                  <a:txBody>
                    <a:bodyPr/>
                    <a:lstStyle/>
                    <a:p>
                      <a:pPr algn="r">
                        <a:spcAft>
                          <a:spcPts val="0"/>
                        </a:spcAft>
                      </a:pPr>
                      <a:r>
                        <a:rPr lang="en-IE" sz="1100">
                          <a:solidFill>
                            <a:schemeClr val="tx1"/>
                          </a:solidFill>
                          <a:effectLst/>
                        </a:rPr>
                        <a:t>8</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367168795"/>
                  </a:ext>
                </a:extLst>
              </a:tr>
              <a:tr h="225202">
                <a:tc>
                  <a:txBody>
                    <a:bodyPr/>
                    <a:lstStyle/>
                    <a:p>
                      <a:pPr>
                        <a:spcAft>
                          <a:spcPts val="0"/>
                        </a:spcAft>
                      </a:pPr>
                      <a:r>
                        <a:rPr lang="en-IE" sz="11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noFill/>
                  </a:tcPr>
                </a:tc>
                <a:tc>
                  <a:txBody>
                    <a:bodyPr/>
                    <a:lstStyle/>
                    <a:p>
                      <a:pPr>
                        <a:spcAft>
                          <a:spcPts val="0"/>
                        </a:spcAft>
                      </a:pPr>
                      <a:r>
                        <a:rPr lang="en-IE" sz="11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pPr>
                        <a:spcAft>
                          <a:spcPts val="0"/>
                        </a:spcAft>
                      </a:pPr>
                      <a:r>
                        <a:rPr lang="en-IE" sz="11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noFill/>
                  </a:tcPr>
                </a:tc>
                <a:tc>
                  <a:txBody>
                    <a:bodyPr/>
                    <a:lstStyle/>
                    <a:p>
                      <a:pPr>
                        <a:spcAft>
                          <a:spcPts val="0"/>
                        </a:spcAft>
                      </a:pPr>
                      <a:r>
                        <a:rPr lang="en-IE" sz="1100">
                          <a:solidFill>
                            <a:schemeClr val="tx1"/>
                          </a:solidFill>
                          <a:effectLst/>
                        </a:rPr>
                        <a:t> </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1906163826"/>
                  </a:ext>
                </a:extLst>
              </a:tr>
              <a:tr h="225202">
                <a:tc>
                  <a:txBody>
                    <a:bodyPr/>
                    <a:lstStyle/>
                    <a:p>
                      <a:pPr>
                        <a:spcAft>
                          <a:spcPts val="0"/>
                        </a:spcAft>
                      </a:pPr>
                      <a:r>
                        <a:rPr lang="en-IE" sz="1100">
                          <a:solidFill>
                            <a:schemeClr val="tx1"/>
                          </a:solidFill>
                          <a:effectLst/>
                        </a:rPr>
                        <a:t>Total BMX Licence holders</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noFill/>
                  </a:tcPr>
                </a:tc>
                <a:tc>
                  <a:txBody>
                    <a:bodyPr/>
                    <a:lstStyle/>
                    <a:p>
                      <a:pPr algn="r">
                        <a:spcAft>
                          <a:spcPts val="0"/>
                        </a:spcAft>
                      </a:pPr>
                      <a:r>
                        <a:rPr lang="en-IE" sz="1100">
                          <a:solidFill>
                            <a:schemeClr val="tx1"/>
                          </a:solidFill>
                          <a:effectLst/>
                        </a:rPr>
                        <a:t>411</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pPr>
                        <a:spcAft>
                          <a:spcPts val="0"/>
                        </a:spcAft>
                      </a:pPr>
                      <a:r>
                        <a:rPr lang="en-IE" sz="1100">
                          <a:solidFill>
                            <a:schemeClr val="tx1"/>
                          </a:solidFill>
                          <a:effectLst/>
                        </a:rPr>
                        <a:t>Total BMX License holders</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noFill/>
                  </a:tcPr>
                </a:tc>
                <a:tc>
                  <a:txBody>
                    <a:bodyPr/>
                    <a:lstStyle/>
                    <a:p>
                      <a:pPr algn="r">
                        <a:spcAft>
                          <a:spcPts val="0"/>
                        </a:spcAft>
                      </a:pPr>
                      <a:r>
                        <a:rPr lang="en-IE" sz="1100">
                          <a:solidFill>
                            <a:schemeClr val="tx1"/>
                          </a:solidFill>
                          <a:effectLst/>
                        </a:rPr>
                        <a:t>579</a:t>
                      </a:r>
                      <a:endParaRPr lang="en-IE" sz="12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946802817"/>
                  </a:ext>
                </a:extLst>
              </a:tr>
              <a:tr h="225202">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tc>
                  <a:txBody>
                    <a:bodyPr/>
                    <a:lstStyle/>
                    <a:p>
                      <a:endParaRPr lang="en-IE" sz="1200">
                        <a:solidFill>
                          <a:schemeClr val="tx1"/>
                        </a:solidFill>
                        <a:effectLst/>
                        <a:latin typeface="Cambria" panose="02040503050406030204" pitchFamily="18" charset="0"/>
                      </a:endParaRPr>
                    </a:p>
                  </a:txBody>
                  <a:tcPr marL="68580" marR="68580" marT="0" marB="0" anchor="b">
                    <a:noFill/>
                  </a:tcPr>
                </a:tc>
                <a:extLst>
                  <a:ext uri="{0D108BD9-81ED-4DB2-BD59-A6C34878D82A}">
                    <a16:rowId xmlns:a16="http://schemas.microsoft.com/office/drawing/2014/main" val="4046435632"/>
                  </a:ext>
                </a:extLst>
              </a:tr>
              <a:tr h="236462">
                <a:tc gridSpan="5">
                  <a:txBody>
                    <a:bodyPr/>
                    <a:lstStyle/>
                    <a:p>
                      <a:pPr algn="ctr">
                        <a:spcAft>
                          <a:spcPts val="0"/>
                        </a:spcAft>
                      </a:pPr>
                      <a:r>
                        <a:rPr lang="en-IE" sz="1200" dirty="0">
                          <a:solidFill>
                            <a:schemeClr val="tx1"/>
                          </a:solidFill>
                          <a:effectLst/>
                        </a:rPr>
                        <a:t>BMX license holders Increased by 40% in 2017</a:t>
                      </a:r>
                      <a:endParaRPr lang="en-IE"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no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952489441"/>
                  </a:ext>
                </a:extLst>
              </a:tr>
            </a:tbl>
          </a:graphicData>
        </a:graphic>
      </p:graphicFrame>
    </p:spTree>
    <p:extLst>
      <p:ext uri="{BB962C8B-B14F-4D97-AF65-F5344CB8AC3E}">
        <p14:creationId xmlns:p14="http://schemas.microsoft.com/office/powerpoint/2010/main" val="2047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pic>
        <p:nvPicPr>
          <p:cNvPr id="7" name="Picture 6" descr="Cycling-Irelan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 y="6172200"/>
            <a:ext cx="2095500" cy="628650"/>
          </a:xfrm>
          <a:prstGeom prst="rect">
            <a:avLst/>
          </a:prstGeom>
        </p:spPr>
      </p:pic>
      <p:sp>
        <p:nvSpPr>
          <p:cNvPr id="8" name="Rectangle 7"/>
          <p:cNvSpPr/>
          <p:nvPr/>
        </p:nvSpPr>
        <p:spPr>
          <a:xfrm>
            <a:off x="484269" y="364563"/>
            <a:ext cx="4974639" cy="584776"/>
          </a:xfrm>
          <a:prstGeom prst="rect">
            <a:avLst/>
          </a:prstGeom>
        </p:spPr>
        <p:txBody>
          <a:bodyPr wrap="none">
            <a:spAutoFit/>
          </a:bodyPr>
          <a:lstStyle/>
          <a:p>
            <a:pPr algn="ctr"/>
            <a:r>
              <a:rPr lang="en-US" sz="3200" b="1" dirty="0">
                <a:solidFill>
                  <a:srgbClr val="521F66"/>
                </a:solidFill>
              </a:rPr>
              <a:t>Submissions For Discussion</a:t>
            </a:r>
          </a:p>
        </p:txBody>
      </p:sp>
      <p:sp>
        <p:nvSpPr>
          <p:cNvPr id="4" name="TextBox 3"/>
          <p:cNvSpPr txBox="1"/>
          <p:nvPr/>
        </p:nvSpPr>
        <p:spPr>
          <a:xfrm>
            <a:off x="186123" y="1084390"/>
            <a:ext cx="8698570" cy="4524315"/>
          </a:xfrm>
          <a:prstGeom prst="rect">
            <a:avLst/>
          </a:prstGeom>
          <a:noFill/>
        </p:spPr>
        <p:txBody>
          <a:bodyPr wrap="square" rtlCol="0">
            <a:spAutoFit/>
          </a:bodyPr>
          <a:lstStyle/>
          <a:p>
            <a:pPr>
              <a:lnSpc>
                <a:spcPct val="150000"/>
              </a:lnSpc>
            </a:pPr>
            <a:r>
              <a:rPr lang="en-US" sz="2400" b="1" dirty="0"/>
              <a:t>Standardization of Race Number plates (Ratoath)</a:t>
            </a:r>
            <a:endParaRPr lang="en-US" sz="2400" dirty="0">
              <a:solidFill>
                <a:srgbClr val="595959"/>
              </a:solidFill>
            </a:endParaRPr>
          </a:p>
          <a:p>
            <a:pPr>
              <a:lnSpc>
                <a:spcPct val="150000"/>
              </a:lnSpc>
            </a:pPr>
            <a:r>
              <a:rPr lang="en-US" sz="2400" dirty="0"/>
              <a:t>Adherence to Article 7. Section 9 (BMX Rules)</a:t>
            </a:r>
          </a:p>
          <a:p>
            <a:pPr marL="342900" indent="-342900">
              <a:lnSpc>
                <a:spcPct val="150000"/>
              </a:lnSpc>
              <a:buFont typeface="Arial"/>
              <a:buChar char="•"/>
            </a:pPr>
            <a:r>
              <a:rPr lang="en-IE" sz="2400" dirty="0" err="1"/>
              <a:t>i</a:t>
            </a:r>
            <a:r>
              <a:rPr lang="en-IE" sz="2400"/>
              <a:t>. Elite </a:t>
            </a:r>
            <a:r>
              <a:rPr lang="en-IE" sz="2400" dirty="0"/>
              <a:t>Men: White Plate, Black Numbers </a:t>
            </a:r>
          </a:p>
          <a:p>
            <a:pPr marL="342900" indent="-342900">
              <a:lnSpc>
                <a:spcPct val="150000"/>
              </a:lnSpc>
              <a:buFont typeface="Arial"/>
              <a:buChar char="•"/>
            </a:pPr>
            <a:r>
              <a:rPr lang="en-IE" sz="2400" dirty="0"/>
              <a:t>ii. Junior Men: Black Plate, White Numbers </a:t>
            </a:r>
          </a:p>
          <a:p>
            <a:pPr marL="342900" indent="-342900">
              <a:lnSpc>
                <a:spcPct val="150000"/>
              </a:lnSpc>
              <a:buFont typeface="Arial"/>
              <a:buChar char="•"/>
            </a:pPr>
            <a:r>
              <a:rPr lang="en-IE" sz="2400" dirty="0"/>
              <a:t>iii. Championship Women: Black Plate, White Numbers </a:t>
            </a:r>
          </a:p>
          <a:p>
            <a:pPr marL="342900" indent="-342900">
              <a:lnSpc>
                <a:spcPct val="150000"/>
              </a:lnSpc>
              <a:buFont typeface="Arial"/>
              <a:buChar char="•"/>
            </a:pPr>
            <a:r>
              <a:rPr lang="en-IE" sz="2400" dirty="0"/>
              <a:t>iv. Men/Boys: Yellow Plate, Black Numbers </a:t>
            </a:r>
          </a:p>
          <a:p>
            <a:pPr marL="342900" indent="-342900">
              <a:lnSpc>
                <a:spcPct val="150000"/>
              </a:lnSpc>
              <a:buFont typeface="Arial"/>
              <a:buChar char="•"/>
            </a:pPr>
            <a:r>
              <a:rPr lang="en-IE" sz="2400" dirty="0"/>
              <a:t>v. Girls: Blue Plate, White Numbers </a:t>
            </a:r>
          </a:p>
          <a:p>
            <a:pPr marL="342900" indent="-342900">
              <a:lnSpc>
                <a:spcPct val="150000"/>
              </a:lnSpc>
              <a:buFont typeface="Arial"/>
              <a:buChar char="•"/>
            </a:pPr>
            <a:r>
              <a:rPr lang="en-IE" sz="2400" dirty="0"/>
              <a:t>vi. Cruiser: Red Plate, White Numbers </a:t>
            </a:r>
            <a:endParaRPr lang="en-US" sz="2400" dirty="0">
              <a:solidFill>
                <a:srgbClr val="595959"/>
              </a:solidFill>
            </a:endParaRPr>
          </a:p>
        </p:txBody>
      </p:sp>
    </p:spTree>
    <p:extLst>
      <p:ext uri="{BB962C8B-B14F-4D97-AF65-F5344CB8AC3E}">
        <p14:creationId xmlns:p14="http://schemas.microsoft.com/office/powerpoint/2010/main" val="178806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3066" y="64421"/>
            <a:ext cx="4884863" cy="707886"/>
          </a:xfrm>
          <a:prstGeom prst="rect">
            <a:avLst/>
          </a:prstGeom>
          <a:noFill/>
        </p:spPr>
        <p:txBody>
          <a:bodyPr wrap="none" rtlCol="0">
            <a:spAutoFit/>
          </a:bodyPr>
          <a:lstStyle/>
          <a:p>
            <a:pPr algn="ctr"/>
            <a:r>
              <a:rPr lang="en-US" sz="4000" b="1" dirty="0">
                <a:solidFill>
                  <a:srgbClr val="521F66"/>
                </a:solidFill>
              </a:rPr>
              <a:t>Nominations For 2018</a:t>
            </a:r>
          </a:p>
        </p:txBody>
      </p:sp>
      <p:sp>
        <p:nvSpPr>
          <p:cNvPr id="5" name="TextBox 4"/>
          <p:cNvSpPr txBox="1"/>
          <p:nvPr/>
        </p:nvSpPr>
        <p:spPr>
          <a:xfrm>
            <a:off x="458595" y="518467"/>
            <a:ext cx="3519169" cy="5632311"/>
          </a:xfrm>
          <a:prstGeom prst="rect">
            <a:avLst/>
          </a:prstGeom>
          <a:noFill/>
        </p:spPr>
        <p:txBody>
          <a:bodyPr wrap="none" rtlCol="0">
            <a:spAutoFit/>
          </a:bodyPr>
          <a:lstStyle/>
          <a:p>
            <a:r>
              <a:rPr lang="en-US" b="1" u="sng" dirty="0">
                <a:solidFill>
                  <a:srgbClr val="008000"/>
                </a:solidFill>
              </a:rPr>
              <a:t>Ulster</a:t>
            </a:r>
          </a:p>
          <a:p>
            <a:r>
              <a:rPr lang="en-US" dirty="0">
                <a:solidFill>
                  <a:srgbClr val="595959"/>
                </a:solidFill>
              </a:rPr>
              <a:t>Jonathon Reid – Club nominee </a:t>
            </a:r>
          </a:p>
          <a:p>
            <a:r>
              <a:rPr lang="en-US" dirty="0">
                <a:solidFill>
                  <a:srgbClr val="595959"/>
                </a:solidFill>
              </a:rPr>
              <a:t>Bill </a:t>
            </a:r>
            <a:r>
              <a:rPr lang="en-US" dirty="0" err="1">
                <a:solidFill>
                  <a:srgbClr val="595959"/>
                </a:solidFill>
              </a:rPr>
              <a:t>Mackness</a:t>
            </a:r>
            <a:r>
              <a:rPr lang="en-US" dirty="0">
                <a:solidFill>
                  <a:srgbClr val="595959"/>
                </a:solidFill>
              </a:rPr>
              <a:t> – Provincial nominee</a:t>
            </a:r>
          </a:p>
          <a:p>
            <a:r>
              <a:rPr lang="en-US" dirty="0">
                <a:solidFill>
                  <a:srgbClr val="595959"/>
                </a:solidFill>
              </a:rPr>
              <a:t>Kevin McShane - Club nominee</a:t>
            </a:r>
          </a:p>
          <a:p>
            <a:endParaRPr lang="en-US" dirty="0"/>
          </a:p>
          <a:p>
            <a:r>
              <a:rPr lang="en-US" b="1" u="sng" dirty="0" err="1">
                <a:solidFill>
                  <a:srgbClr val="008000"/>
                </a:solidFill>
              </a:rPr>
              <a:t>Leinster</a:t>
            </a:r>
            <a:endParaRPr lang="en-US" b="1" u="sng" dirty="0">
              <a:solidFill>
                <a:srgbClr val="008000"/>
              </a:solidFill>
            </a:endParaRPr>
          </a:p>
          <a:p>
            <a:r>
              <a:rPr lang="en-US" dirty="0" err="1">
                <a:solidFill>
                  <a:srgbClr val="595959"/>
                </a:solidFill>
              </a:rPr>
              <a:t>Eamonn</a:t>
            </a:r>
            <a:r>
              <a:rPr lang="en-US" dirty="0">
                <a:solidFill>
                  <a:srgbClr val="595959"/>
                </a:solidFill>
              </a:rPr>
              <a:t> </a:t>
            </a:r>
            <a:r>
              <a:rPr lang="en-US" dirty="0" err="1">
                <a:solidFill>
                  <a:srgbClr val="595959"/>
                </a:solidFill>
              </a:rPr>
              <a:t>Wyer</a:t>
            </a:r>
            <a:r>
              <a:rPr lang="en-US" dirty="0">
                <a:solidFill>
                  <a:srgbClr val="595959"/>
                </a:solidFill>
              </a:rPr>
              <a:t> – Provincial nominee</a:t>
            </a:r>
          </a:p>
          <a:p>
            <a:r>
              <a:rPr lang="en-US" dirty="0">
                <a:solidFill>
                  <a:srgbClr val="595959"/>
                </a:solidFill>
              </a:rPr>
              <a:t>Karl Clancy – Club nominee</a:t>
            </a:r>
          </a:p>
          <a:p>
            <a:r>
              <a:rPr lang="en-US" dirty="0">
                <a:solidFill>
                  <a:srgbClr val="595959"/>
                </a:solidFill>
              </a:rPr>
              <a:t>Eugene Jackson - Club nominee</a:t>
            </a:r>
          </a:p>
          <a:p>
            <a:r>
              <a:rPr lang="en-US" dirty="0">
                <a:solidFill>
                  <a:srgbClr val="595959"/>
                </a:solidFill>
              </a:rPr>
              <a:t>Nathalie Lawlor - Club nominee</a:t>
            </a:r>
          </a:p>
          <a:p>
            <a:r>
              <a:rPr lang="en-US" dirty="0">
                <a:solidFill>
                  <a:srgbClr val="595959"/>
                </a:solidFill>
              </a:rPr>
              <a:t>Tom Campbell - Club nominee</a:t>
            </a:r>
          </a:p>
          <a:p>
            <a:r>
              <a:rPr lang="en-US" dirty="0">
                <a:solidFill>
                  <a:srgbClr val="595959"/>
                </a:solidFill>
              </a:rPr>
              <a:t>Richie Fields - Club nominee</a:t>
            </a:r>
          </a:p>
          <a:p>
            <a:r>
              <a:rPr lang="en-US" dirty="0">
                <a:solidFill>
                  <a:srgbClr val="595959"/>
                </a:solidFill>
              </a:rPr>
              <a:t>Amanda </a:t>
            </a:r>
            <a:r>
              <a:rPr lang="en-US" dirty="0" err="1">
                <a:solidFill>
                  <a:srgbClr val="595959"/>
                </a:solidFill>
              </a:rPr>
              <a:t>Stynes</a:t>
            </a:r>
            <a:r>
              <a:rPr lang="en-US" dirty="0">
                <a:solidFill>
                  <a:srgbClr val="595959"/>
                </a:solidFill>
              </a:rPr>
              <a:t> - Club nominee</a:t>
            </a:r>
          </a:p>
          <a:p>
            <a:r>
              <a:rPr lang="en-US" dirty="0">
                <a:solidFill>
                  <a:srgbClr val="595959"/>
                </a:solidFill>
              </a:rPr>
              <a:t>Shay McNally – Club nominee</a:t>
            </a:r>
          </a:p>
          <a:p>
            <a:endParaRPr lang="en-US" dirty="0"/>
          </a:p>
          <a:p>
            <a:r>
              <a:rPr lang="en-US" b="1" u="sng" dirty="0">
                <a:solidFill>
                  <a:srgbClr val="008000"/>
                </a:solidFill>
              </a:rPr>
              <a:t>Munster</a:t>
            </a:r>
          </a:p>
          <a:p>
            <a:r>
              <a:rPr lang="en-US" dirty="0">
                <a:solidFill>
                  <a:schemeClr val="tx1">
                    <a:lumMod val="65000"/>
                    <a:lumOff val="35000"/>
                  </a:schemeClr>
                </a:solidFill>
              </a:rPr>
              <a:t>Work in progress</a:t>
            </a:r>
          </a:p>
          <a:p>
            <a:endParaRPr lang="en-US" dirty="0"/>
          </a:p>
          <a:p>
            <a:r>
              <a:rPr lang="en-US" b="1" u="sng" dirty="0">
                <a:solidFill>
                  <a:srgbClr val="008000"/>
                </a:solidFill>
              </a:rPr>
              <a:t>Connacht</a:t>
            </a:r>
            <a:r>
              <a:rPr lang="en-US" dirty="0"/>
              <a:t> </a:t>
            </a:r>
          </a:p>
          <a:p>
            <a:r>
              <a:rPr lang="en-US" dirty="0">
                <a:solidFill>
                  <a:srgbClr val="595959"/>
                </a:solidFill>
              </a:rPr>
              <a:t>Work in Progress</a:t>
            </a:r>
          </a:p>
        </p:txBody>
      </p:sp>
      <p:pic>
        <p:nvPicPr>
          <p:cNvPr id="6" name="Picture 5" descr="Screen Shot 2016-12-05 at 19.39.2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81495" y="862316"/>
            <a:ext cx="3944917" cy="5470526"/>
          </a:xfrm>
          <a:prstGeom prst="rect">
            <a:avLst/>
          </a:prstGeom>
          <a:ln>
            <a:noFill/>
          </a:ln>
          <a:effectLst>
            <a:softEdge rad="112500"/>
          </a:effectLst>
        </p:spPr>
      </p:pic>
      <p:pic>
        <p:nvPicPr>
          <p:cNvPr id="7" name="Picture 6" descr="Cycling-Irelan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8500" y="6229350"/>
            <a:ext cx="2095500" cy="628650"/>
          </a:xfrm>
          <a:prstGeom prst="rect">
            <a:avLst/>
          </a:prstGeom>
        </p:spPr>
      </p:pic>
    </p:spTree>
    <p:extLst>
      <p:ext uri="{BB962C8B-B14F-4D97-AF65-F5344CB8AC3E}">
        <p14:creationId xmlns:p14="http://schemas.microsoft.com/office/powerpoint/2010/main" val="3020672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pic>
        <p:nvPicPr>
          <p:cNvPr id="7" name="Picture 6" descr="Cycling-Irelan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 y="6172200"/>
            <a:ext cx="2095500" cy="628650"/>
          </a:xfrm>
          <a:prstGeom prst="rect">
            <a:avLst/>
          </a:prstGeom>
        </p:spPr>
      </p:pic>
      <p:sp>
        <p:nvSpPr>
          <p:cNvPr id="15" name="TextBox 14"/>
          <p:cNvSpPr txBox="1"/>
          <p:nvPr/>
        </p:nvSpPr>
        <p:spPr>
          <a:xfrm>
            <a:off x="1045166" y="1212121"/>
            <a:ext cx="7151718" cy="2246769"/>
          </a:xfrm>
          <a:prstGeom prst="rect">
            <a:avLst/>
          </a:prstGeom>
          <a:noFill/>
        </p:spPr>
        <p:txBody>
          <a:bodyPr wrap="none" rtlCol="0">
            <a:spAutoFit/>
          </a:bodyPr>
          <a:lstStyle/>
          <a:p>
            <a:pPr algn="ctr"/>
            <a:r>
              <a:rPr lang="en-US" sz="4000" b="1" dirty="0">
                <a:solidFill>
                  <a:srgbClr val="521F66"/>
                </a:solidFill>
              </a:rPr>
              <a:t>Cycling Ireland </a:t>
            </a:r>
            <a:r>
              <a:rPr lang="en-US" sz="4000" b="1" dirty="0">
                <a:solidFill>
                  <a:srgbClr val="74B243"/>
                </a:solidFill>
              </a:rPr>
              <a:t>BMX</a:t>
            </a:r>
            <a:r>
              <a:rPr lang="en-US" sz="4000" b="1" dirty="0">
                <a:solidFill>
                  <a:srgbClr val="521F66"/>
                </a:solidFill>
              </a:rPr>
              <a:t> Commission</a:t>
            </a:r>
          </a:p>
          <a:p>
            <a:pPr algn="ctr"/>
            <a:r>
              <a:rPr lang="en-US" sz="2000" b="1" dirty="0">
                <a:solidFill>
                  <a:srgbClr val="521F66"/>
                </a:solidFill>
              </a:rPr>
              <a:t>AGM 2017</a:t>
            </a:r>
          </a:p>
          <a:p>
            <a:pPr algn="ctr"/>
            <a:endParaRPr lang="en-US" sz="2600" dirty="0">
              <a:solidFill>
                <a:srgbClr val="521F66"/>
              </a:solidFill>
            </a:endParaRPr>
          </a:p>
          <a:p>
            <a:pPr algn="ctr"/>
            <a:r>
              <a:rPr lang="en-US" sz="5400" b="1" dirty="0">
                <a:solidFill>
                  <a:srgbClr val="521F66"/>
                </a:solidFill>
              </a:rPr>
              <a:t>Thank You &amp; Close</a:t>
            </a:r>
          </a:p>
        </p:txBody>
      </p:sp>
      <p:pic>
        <p:nvPicPr>
          <p:cNvPr id="6" name="Picture 5" descr="BMX Ireland Rider.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5316" y="2488604"/>
            <a:ext cx="6723309" cy="47510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595" y="274638"/>
            <a:ext cx="4896998" cy="551627"/>
          </a:xfrm>
        </p:spPr>
        <p:txBody>
          <a:bodyPr>
            <a:normAutofit/>
          </a:bodyPr>
          <a:lstStyle/>
          <a:p>
            <a:r>
              <a:rPr lang="en-IE" sz="2800" dirty="0"/>
              <a:t>BMX Race Statistics 2011-2017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3124125"/>
              </p:ext>
            </p:extLst>
          </p:nvPr>
        </p:nvGraphicFramePr>
        <p:xfrm>
          <a:off x="209319" y="914400"/>
          <a:ext cx="8747392" cy="5827913"/>
        </p:xfrm>
        <a:graphic>
          <a:graphicData uri="http://schemas.openxmlformats.org/drawingml/2006/table">
            <a:tbl>
              <a:tblPr>
                <a:tableStyleId>{5C22544A-7EE6-4342-B048-85BDC9FD1C3A}</a:tableStyleId>
              </a:tblPr>
              <a:tblGrid>
                <a:gridCol w="599821">
                  <a:extLst>
                    <a:ext uri="{9D8B030D-6E8A-4147-A177-3AD203B41FA5}">
                      <a16:colId xmlns:a16="http://schemas.microsoft.com/office/drawing/2014/main" val="20000"/>
                    </a:ext>
                  </a:extLst>
                </a:gridCol>
                <a:gridCol w="599821">
                  <a:extLst>
                    <a:ext uri="{9D8B030D-6E8A-4147-A177-3AD203B41FA5}">
                      <a16:colId xmlns:a16="http://schemas.microsoft.com/office/drawing/2014/main" val="20001"/>
                    </a:ext>
                  </a:extLst>
                </a:gridCol>
                <a:gridCol w="599821">
                  <a:extLst>
                    <a:ext uri="{9D8B030D-6E8A-4147-A177-3AD203B41FA5}">
                      <a16:colId xmlns:a16="http://schemas.microsoft.com/office/drawing/2014/main" val="20002"/>
                    </a:ext>
                  </a:extLst>
                </a:gridCol>
                <a:gridCol w="599821">
                  <a:extLst>
                    <a:ext uri="{9D8B030D-6E8A-4147-A177-3AD203B41FA5}">
                      <a16:colId xmlns:a16="http://schemas.microsoft.com/office/drawing/2014/main" val="20003"/>
                    </a:ext>
                  </a:extLst>
                </a:gridCol>
                <a:gridCol w="599821">
                  <a:extLst>
                    <a:ext uri="{9D8B030D-6E8A-4147-A177-3AD203B41FA5}">
                      <a16:colId xmlns:a16="http://schemas.microsoft.com/office/drawing/2014/main" val="20004"/>
                    </a:ext>
                  </a:extLst>
                </a:gridCol>
                <a:gridCol w="599821">
                  <a:extLst>
                    <a:ext uri="{9D8B030D-6E8A-4147-A177-3AD203B41FA5}">
                      <a16:colId xmlns:a16="http://schemas.microsoft.com/office/drawing/2014/main" val="20005"/>
                    </a:ext>
                  </a:extLst>
                </a:gridCol>
                <a:gridCol w="599821">
                  <a:extLst>
                    <a:ext uri="{9D8B030D-6E8A-4147-A177-3AD203B41FA5}">
                      <a16:colId xmlns:a16="http://schemas.microsoft.com/office/drawing/2014/main" val="20006"/>
                    </a:ext>
                  </a:extLst>
                </a:gridCol>
                <a:gridCol w="599821">
                  <a:extLst>
                    <a:ext uri="{9D8B030D-6E8A-4147-A177-3AD203B41FA5}">
                      <a16:colId xmlns:a16="http://schemas.microsoft.com/office/drawing/2014/main" val="20007"/>
                    </a:ext>
                  </a:extLst>
                </a:gridCol>
                <a:gridCol w="599821">
                  <a:extLst>
                    <a:ext uri="{9D8B030D-6E8A-4147-A177-3AD203B41FA5}">
                      <a16:colId xmlns:a16="http://schemas.microsoft.com/office/drawing/2014/main" val="20008"/>
                    </a:ext>
                  </a:extLst>
                </a:gridCol>
                <a:gridCol w="599821">
                  <a:extLst>
                    <a:ext uri="{9D8B030D-6E8A-4147-A177-3AD203B41FA5}">
                      <a16:colId xmlns:a16="http://schemas.microsoft.com/office/drawing/2014/main" val="20009"/>
                    </a:ext>
                  </a:extLst>
                </a:gridCol>
                <a:gridCol w="599821">
                  <a:extLst>
                    <a:ext uri="{9D8B030D-6E8A-4147-A177-3AD203B41FA5}">
                      <a16:colId xmlns:a16="http://schemas.microsoft.com/office/drawing/2014/main" val="20010"/>
                    </a:ext>
                  </a:extLst>
                </a:gridCol>
                <a:gridCol w="599821">
                  <a:extLst>
                    <a:ext uri="{9D8B030D-6E8A-4147-A177-3AD203B41FA5}">
                      <a16:colId xmlns:a16="http://schemas.microsoft.com/office/drawing/2014/main" val="20011"/>
                    </a:ext>
                  </a:extLst>
                </a:gridCol>
                <a:gridCol w="949719">
                  <a:extLst>
                    <a:ext uri="{9D8B030D-6E8A-4147-A177-3AD203B41FA5}">
                      <a16:colId xmlns:a16="http://schemas.microsoft.com/office/drawing/2014/main" val="20012"/>
                    </a:ext>
                  </a:extLst>
                </a:gridCol>
                <a:gridCol w="599821">
                  <a:extLst>
                    <a:ext uri="{9D8B030D-6E8A-4147-A177-3AD203B41FA5}">
                      <a16:colId xmlns:a16="http://schemas.microsoft.com/office/drawing/2014/main" val="20013"/>
                    </a:ext>
                  </a:extLst>
                </a:gridCol>
              </a:tblGrid>
              <a:tr h="118937">
                <a:tc gridSpan="8">
                  <a:txBody>
                    <a:bodyPr/>
                    <a:lstStyle/>
                    <a:p>
                      <a:pPr algn="ctr" fontAlgn="b"/>
                      <a:r>
                        <a:rPr lang="en-IE" sz="500" u="none" strike="noStrike" dirty="0">
                          <a:effectLst/>
                        </a:rPr>
                        <a:t>Rider Count Irish BMX National Series</a:t>
                      </a:r>
                      <a:endParaRPr lang="en-IE" sz="5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118937">
                <a:tc>
                  <a:txBody>
                    <a:bodyPr/>
                    <a:lstStyle/>
                    <a:p>
                      <a:pPr algn="ctr" fontAlgn="ctr"/>
                      <a:r>
                        <a:rPr lang="en-IE" sz="500" u="none" strike="noStrike">
                          <a:effectLst/>
                        </a:rPr>
                        <a:t>Round</a:t>
                      </a:r>
                      <a:endParaRPr lang="en-IE" sz="5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IE" sz="500" u="none" strike="noStrike">
                          <a:effectLst/>
                        </a:rPr>
                        <a:t>2011</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2012</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2013</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2014</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2015</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2016</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2017</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Year</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Round</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Venue</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Riders</a:t>
                      </a:r>
                      <a:endParaRPr lang="en-IE" sz="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118937">
                <a:tc>
                  <a:txBody>
                    <a:bodyPr/>
                    <a:lstStyle/>
                    <a:p>
                      <a:pPr algn="ctr" fontAlgn="ctr"/>
                      <a:r>
                        <a:rPr lang="en-IE" sz="500" u="none" strike="noStrike">
                          <a:effectLst/>
                        </a:rPr>
                        <a:t>Avg</a:t>
                      </a:r>
                      <a:endParaRPr lang="en-IE" sz="5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IE" sz="500" u="none" strike="noStrike">
                          <a:effectLst/>
                        </a:rPr>
                        <a:t>147</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101</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102</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84</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94</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119</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141</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2011</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147</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118937">
                <a:tc>
                  <a:txBody>
                    <a:bodyPr/>
                    <a:lstStyle/>
                    <a:p>
                      <a:pPr algn="ctr" fontAlgn="ctr"/>
                      <a:r>
                        <a:rPr lang="en-IE" sz="500" u="none" strike="noStrike">
                          <a:effectLst/>
                        </a:rPr>
                        <a:t>Total</a:t>
                      </a:r>
                      <a:endParaRPr lang="en-IE" sz="5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IE" sz="500" u="none" strike="noStrike">
                          <a:effectLst/>
                        </a:rPr>
                        <a:t>147</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229</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193</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147</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148</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211</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223</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2012</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Cherry Orchard</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85</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118937">
                <a:tc>
                  <a:txBody>
                    <a:bodyPr/>
                    <a:lstStyle/>
                    <a:p>
                      <a:pPr algn="ctr" fontAlgn="ctr"/>
                      <a:r>
                        <a:rPr lang="en-IE" sz="500" u="none" strike="noStrike">
                          <a:effectLst/>
                        </a:rPr>
                        <a:t>1</a:t>
                      </a:r>
                      <a:endParaRPr lang="en-IE" sz="5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IE" sz="500" u="none" strike="noStrike">
                          <a:effectLst/>
                        </a:rPr>
                        <a:t>147</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85</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118</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90</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100</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120</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161</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Cherry Orchard</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84</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118937">
                <a:tc>
                  <a:txBody>
                    <a:bodyPr/>
                    <a:lstStyle/>
                    <a:p>
                      <a:pPr algn="ctr" fontAlgn="ctr"/>
                      <a:r>
                        <a:rPr lang="en-IE" sz="500" u="none" strike="noStrike">
                          <a:effectLst/>
                        </a:rPr>
                        <a:t>2</a:t>
                      </a:r>
                      <a:endParaRPr lang="en-IE" sz="5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84</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113</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88</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97</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121</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168</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3</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136</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118937">
                <a:tc>
                  <a:txBody>
                    <a:bodyPr/>
                    <a:lstStyle/>
                    <a:p>
                      <a:pPr algn="ctr" fontAlgn="ctr"/>
                      <a:r>
                        <a:rPr lang="en-IE" sz="500" u="none" strike="noStrike">
                          <a:effectLst/>
                        </a:rPr>
                        <a:t>3</a:t>
                      </a:r>
                      <a:endParaRPr lang="en-IE" sz="5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136</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120</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74</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90</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122</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141</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4</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Cherry Orchard</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90</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118937">
                <a:tc>
                  <a:txBody>
                    <a:bodyPr/>
                    <a:lstStyle/>
                    <a:p>
                      <a:pPr algn="ctr" fontAlgn="ctr"/>
                      <a:r>
                        <a:rPr lang="en-IE" sz="500" u="none" strike="noStrike">
                          <a:effectLst/>
                        </a:rPr>
                        <a:t>4</a:t>
                      </a:r>
                      <a:endParaRPr lang="en-IE" sz="5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90</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104</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94</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78</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90</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135</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5</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109</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118937">
                <a:tc>
                  <a:txBody>
                    <a:bodyPr/>
                    <a:lstStyle/>
                    <a:p>
                      <a:pPr algn="ctr" fontAlgn="ctr"/>
                      <a:r>
                        <a:rPr lang="en-IE" sz="500" u="none" strike="noStrike">
                          <a:effectLst/>
                        </a:rPr>
                        <a:t>5</a:t>
                      </a:r>
                      <a:endParaRPr lang="en-IE" sz="5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109</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dirty="0">
                          <a:effectLst/>
                        </a:rPr>
                        <a:t>85</a:t>
                      </a:r>
                      <a:endParaRPr lang="en-IE" sz="5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76</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95</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120</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136</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6</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90</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118937">
                <a:tc>
                  <a:txBody>
                    <a:bodyPr/>
                    <a:lstStyle/>
                    <a:p>
                      <a:pPr algn="ctr" fontAlgn="ctr"/>
                      <a:r>
                        <a:rPr lang="en-IE" sz="500" u="none" strike="noStrike">
                          <a:effectLst/>
                        </a:rPr>
                        <a:t>6</a:t>
                      </a:r>
                      <a:endParaRPr lang="en-IE" sz="5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90</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99</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79</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104</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121</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138</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7</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116</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118937">
                <a:tc>
                  <a:txBody>
                    <a:bodyPr/>
                    <a:lstStyle/>
                    <a:p>
                      <a:pPr algn="ctr" fontAlgn="ctr"/>
                      <a:r>
                        <a:rPr lang="en-IE" sz="500" u="none" strike="noStrike">
                          <a:effectLst/>
                        </a:rPr>
                        <a:t>7</a:t>
                      </a:r>
                      <a:endParaRPr lang="en-IE" sz="5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116</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83</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128</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135</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2013</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DC</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118</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118937">
                <a:tc>
                  <a:txBody>
                    <a:bodyPr/>
                    <a:lstStyle/>
                    <a:p>
                      <a:pPr algn="ctr" fontAlgn="ctr"/>
                      <a:r>
                        <a:rPr lang="en-IE" sz="500" u="none" strike="noStrike">
                          <a:effectLst/>
                        </a:rPr>
                        <a:t>8</a:t>
                      </a:r>
                      <a:endParaRPr lang="en-IE" sz="5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100</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130</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127</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DC</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113</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118937">
                <a:tc>
                  <a:txBody>
                    <a:bodyPr/>
                    <a:lstStyle/>
                    <a:p>
                      <a:pPr algn="ctr" fontAlgn="ctr"/>
                      <a:r>
                        <a:rPr lang="en-IE" sz="500" u="none" strike="noStrike">
                          <a:effectLst/>
                        </a:rPr>
                        <a:t>9</a:t>
                      </a:r>
                      <a:endParaRPr lang="en-IE" sz="5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100</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128</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3</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120</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4</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104</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5</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DC</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85</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6</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99</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7</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83</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8</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DC</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100</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2014</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DC</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90</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8"/>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88</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9"/>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3</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74</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0"/>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4</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Lucan</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94</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1"/>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5</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76</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2"/>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6</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79</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3"/>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2015</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Lucan</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100</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4"/>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97</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5"/>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3</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Cork</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90</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6"/>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4</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Lucan</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78</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7"/>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5</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95</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8"/>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6</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104</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9"/>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2016</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Lucan</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120</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0"/>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Lisburn</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121</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1"/>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3</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Riverchapel</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120</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2"/>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4</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Cork</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90</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3"/>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5</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Lucan</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120</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4"/>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6</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Lucan</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121</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5"/>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7</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128</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6"/>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8</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130</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7"/>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IE" sz="500" u="none" strike="noStrike">
                          <a:effectLst/>
                        </a:rPr>
                        <a:t>2017</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Lucan</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161</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8"/>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2</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168</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9"/>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3</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Lisburn</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141</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0"/>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4</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Cork</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135</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1"/>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5</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Courtown</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136</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2"/>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6</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Lucan</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138</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3"/>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7</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Lucan</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135</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4"/>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8</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127</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5"/>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E" sz="500" u="none" strike="noStrike">
                          <a:effectLst/>
                        </a:rPr>
                        <a:t> </a:t>
                      </a:r>
                      <a:endParaRPr lang="en-IE"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9</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Ratoath</a:t>
                      </a:r>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E" sz="500" u="none" strike="noStrike">
                          <a:effectLst/>
                        </a:rPr>
                        <a:t>128</a:t>
                      </a:r>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6"/>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7"/>
                  </a:ext>
                </a:extLst>
              </a:tr>
              <a:tr h="118937">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E" sz="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8"/>
                  </a:ext>
                </a:extLst>
              </a:tr>
            </a:tbl>
          </a:graphicData>
        </a:graphic>
      </p:graphicFrame>
      <p:graphicFrame>
        <p:nvGraphicFramePr>
          <p:cNvPr id="5" name="Chart 4">
            <a:extLst>
              <a:ext uri="{FF2B5EF4-FFF2-40B4-BE49-F238E27FC236}">
                <a16:creationId xmlns:a16="http://schemas.microsoft.com/office/drawing/2014/main" id="{0FF5536F-FE2C-4644-A464-AB5940D1643D}"/>
              </a:ext>
            </a:extLst>
          </p:cNvPr>
          <p:cNvGraphicFramePr/>
          <p:nvPr>
            <p:extLst>
              <p:ext uri="{D42A27DB-BD31-4B8C-83A1-F6EECF244321}">
                <p14:modId xmlns:p14="http://schemas.microsoft.com/office/powerpoint/2010/main" val="2513274148"/>
              </p:ext>
            </p:extLst>
          </p:nvPr>
        </p:nvGraphicFramePr>
        <p:xfrm>
          <a:off x="2255013" y="2835358"/>
          <a:ext cx="2515296" cy="15603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43E6ADA-EA88-426A-9280-E0DBC9C2160F}"/>
              </a:ext>
            </a:extLst>
          </p:cNvPr>
          <p:cNvGraphicFramePr/>
          <p:nvPr>
            <p:extLst>
              <p:ext uri="{D42A27DB-BD31-4B8C-83A1-F6EECF244321}">
                <p14:modId xmlns:p14="http://schemas.microsoft.com/office/powerpoint/2010/main" val="2763543667"/>
              </p:ext>
            </p:extLst>
          </p:nvPr>
        </p:nvGraphicFramePr>
        <p:xfrm>
          <a:off x="2240547" y="4738086"/>
          <a:ext cx="2502642" cy="1905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69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pic>
        <p:nvPicPr>
          <p:cNvPr id="7" name="Picture 6" descr="Cycling-Irelan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 y="6172200"/>
            <a:ext cx="2095500" cy="628650"/>
          </a:xfrm>
          <a:prstGeom prst="rect">
            <a:avLst/>
          </a:prstGeom>
        </p:spPr>
      </p:pic>
      <p:sp>
        <p:nvSpPr>
          <p:cNvPr id="10" name="TextBox 9"/>
          <p:cNvSpPr txBox="1"/>
          <p:nvPr/>
        </p:nvSpPr>
        <p:spPr>
          <a:xfrm>
            <a:off x="1129576" y="2555639"/>
            <a:ext cx="184666" cy="369332"/>
          </a:xfrm>
          <a:prstGeom prst="rect">
            <a:avLst/>
          </a:prstGeom>
          <a:noFill/>
        </p:spPr>
        <p:txBody>
          <a:bodyPr wrap="none" rtlCol="0">
            <a:spAutoFit/>
          </a:bodyPr>
          <a:lstStyle/>
          <a:p>
            <a:endParaRPr lang="en-US"/>
          </a:p>
        </p:txBody>
      </p:sp>
      <p:sp>
        <p:nvSpPr>
          <p:cNvPr id="12" name="TextBox 11"/>
          <p:cNvSpPr txBox="1"/>
          <p:nvPr/>
        </p:nvSpPr>
        <p:spPr>
          <a:xfrm>
            <a:off x="1129577" y="351141"/>
            <a:ext cx="4173944" cy="954107"/>
          </a:xfrm>
          <a:prstGeom prst="rect">
            <a:avLst/>
          </a:prstGeom>
          <a:noFill/>
        </p:spPr>
        <p:txBody>
          <a:bodyPr wrap="square" rtlCol="0">
            <a:spAutoFit/>
          </a:bodyPr>
          <a:lstStyle/>
          <a:p>
            <a:pPr algn="ctr"/>
            <a:r>
              <a:rPr lang="en-US" sz="2800" b="1" dirty="0">
                <a:solidFill>
                  <a:srgbClr val="521F66"/>
                </a:solidFill>
              </a:rPr>
              <a:t>International BMX Racing in 2017</a:t>
            </a:r>
          </a:p>
        </p:txBody>
      </p:sp>
      <p:sp>
        <p:nvSpPr>
          <p:cNvPr id="13" name="TextBox 12"/>
          <p:cNvSpPr txBox="1"/>
          <p:nvPr/>
        </p:nvSpPr>
        <p:spPr>
          <a:xfrm>
            <a:off x="-147473" y="1906611"/>
            <a:ext cx="4606326" cy="1631216"/>
          </a:xfrm>
          <a:prstGeom prst="rect">
            <a:avLst/>
          </a:prstGeom>
          <a:noFill/>
        </p:spPr>
        <p:txBody>
          <a:bodyPr wrap="none" rtlCol="0">
            <a:spAutoFit/>
          </a:bodyPr>
          <a:lstStyle/>
          <a:p>
            <a:pPr marL="800100" lvl="1" indent="-342900" algn="ctr">
              <a:buFontTx/>
              <a:buChar char="-"/>
            </a:pPr>
            <a:r>
              <a:rPr lang="en-US" sz="2000" dirty="0">
                <a:solidFill>
                  <a:schemeClr val="tx1">
                    <a:lumMod val="65000"/>
                    <a:lumOff val="35000"/>
                  </a:schemeClr>
                </a:solidFill>
              </a:rPr>
              <a:t>Ireland represented with 5 riders</a:t>
            </a:r>
          </a:p>
          <a:p>
            <a:pPr lvl="1" algn="ctr"/>
            <a:r>
              <a:rPr lang="en-US" sz="2000" dirty="0">
                <a:solidFill>
                  <a:schemeClr val="tx1">
                    <a:lumMod val="65000"/>
                    <a:lumOff val="35000"/>
                  </a:schemeClr>
                </a:solidFill>
              </a:rPr>
              <a:t> in the Challenge class</a:t>
            </a:r>
          </a:p>
          <a:p>
            <a:pPr lvl="1" algn="ctr"/>
            <a:r>
              <a:rPr lang="en-US" sz="2000" dirty="0">
                <a:solidFill>
                  <a:schemeClr val="tx1">
                    <a:lumMod val="65000"/>
                    <a:lumOff val="35000"/>
                  </a:schemeClr>
                </a:solidFill>
              </a:rPr>
              <a:t>2018-Azerbaijan</a:t>
            </a:r>
          </a:p>
          <a:p>
            <a:pPr lvl="1" algn="ctr"/>
            <a:r>
              <a:rPr lang="en-US" sz="2000" dirty="0">
                <a:solidFill>
                  <a:schemeClr val="tx1">
                    <a:lumMod val="65000"/>
                    <a:lumOff val="35000"/>
                  </a:schemeClr>
                </a:solidFill>
              </a:rPr>
              <a:t>2019-Zolder Belgium</a:t>
            </a:r>
          </a:p>
          <a:p>
            <a:pPr lvl="1"/>
            <a:endParaRPr lang="en-US" sz="2000" dirty="0">
              <a:solidFill>
                <a:schemeClr val="tx1">
                  <a:lumMod val="65000"/>
                  <a:lumOff val="35000"/>
                </a:schemeClr>
              </a:solidFill>
            </a:endParaRPr>
          </a:p>
        </p:txBody>
      </p:sp>
      <p:sp>
        <p:nvSpPr>
          <p:cNvPr id="16" name="TextBox 15"/>
          <p:cNvSpPr txBox="1"/>
          <p:nvPr/>
        </p:nvSpPr>
        <p:spPr>
          <a:xfrm>
            <a:off x="275013" y="3689505"/>
            <a:ext cx="4614020" cy="2862322"/>
          </a:xfrm>
          <a:prstGeom prst="rect">
            <a:avLst/>
          </a:prstGeom>
          <a:noFill/>
        </p:spPr>
        <p:txBody>
          <a:bodyPr wrap="none" rtlCol="0">
            <a:spAutoFit/>
          </a:bodyPr>
          <a:lstStyle/>
          <a:p>
            <a:pPr algn="ctr"/>
            <a:r>
              <a:rPr lang="en-US" sz="2000" b="1" dirty="0">
                <a:solidFill>
                  <a:srgbClr val="521F66"/>
                </a:solidFill>
              </a:rPr>
              <a:t>British Nationals &amp; Euro Champs</a:t>
            </a:r>
          </a:p>
          <a:p>
            <a:pPr marL="800100" lvl="1" indent="-342900" algn="ctr">
              <a:buFontTx/>
              <a:buChar char="-"/>
            </a:pPr>
            <a:r>
              <a:rPr lang="en-US" sz="2000" dirty="0">
                <a:solidFill>
                  <a:schemeClr val="tx1">
                    <a:lumMod val="65000"/>
                    <a:lumOff val="35000"/>
                  </a:schemeClr>
                </a:solidFill>
              </a:rPr>
              <a:t>Riders From Ireland at UK races –</a:t>
            </a:r>
          </a:p>
          <a:p>
            <a:pPr marL="800100" lvl="1" indent="-342900" algn="ctr">
              <a:buFontTx/>
              <a:buChar char="-"/>
            </a:pPr>
            <a:r>
              <a:rPr lang="en-US" sz="2000" dirty="0">
                <a:solidFill>
                  <a:schemeClr val="tx1">
                    <a:lumMod val="65000"/>
                    <a:lumOff val="35000"/>
                  </a:schemeClr>
                </a:solidFill>
              </a:rPr>
              <a:t>37 riders represented Ireland</a:t>
            </a:r>
          </a:p>
          <a:p>
            <a:pPr marL="800100" lvl="1" indent="-342900" algn="ctr">
              <a:buFontTx/>
              <a:buChar char="-"/>
            </a:pPr>
            <a:r>
              <a:rPr lang="en-US" sz="2000" dirty="0">
                <a:solidFill>
                  <a:schemeClr val="tx1">
                    <a:lumMod val="65000"/>
                    <a:lumOff val="35000"/>
                  </a:schemeClr>
                </a:solidFill>
              </a:rPr>
              <a:t>2 riders in Junior men class</a:t>
            </a:r>
          </a:p>
          <a:p>
            <a:pPr marL="800100" lvl="1" indent="-342900" algn="ctr">
              <a:buFontTx/>
              <a:buChar char="-"/>
            </a:pPr>
            <a:r>
              <a:rPr lang="en-US" sz="2000" dirty="0">
                <a:solidFill>
                  <a:schemeClr val="tx1">
                    <a:lumMod val="65000"/>
                    <a:lumOff val="35000"/>
                  </a:schemeClr>
                </a:solidFill>
              </a:rPr>
              <a:t>Carly Hayes European No 6 Plate –</a:t>
            </a:r>
          </a:p>
          <a:p>
            <a:pPr marL="800100" lvl="1" indent="-342900" algn="ctr">
              <a:buFontTx/>
              <a:buChar char="-"/>
            </a:pPr>
            <a:r>
              <a:rPr lang="en-US" sz="2000" dirty="0">
                <a:solidFill>
                  <a:schemeClr val="tx1">
                    <a:lumMod val="65000"/>
                    <a:lumOff val="35000"/>
                  </a:schemeClr>
                </a:solidFill>
              </a:rPr>
              <a:t>2018 </a:t>
            </a:r>
            <a:r>
              <a:rPr lang="en-US" sz="2000" dirty="0" err="1">
                <a:solidFill>
                  <a:schemeClr val="tx1">
                    <a:lumMod val="65000"/>
                    <a:lumOff val="35000"/>
                  </a:schemeClr>
                </a:solidFill>
              </a:rPr>
              <a:t>Sarrians</a:t>
            </a:r>
            <a:r>
              <a:rPr lang="en-US" sz="2000" dirty="0">
                <a:solidFill>
                  <a:schemeClr val="tx1">
                    <a:lumMod val="65000"/>
                    <a:lumOff val="35000"/>
                  </a:schemeClr>
                </a:solidFill>
              </a:rPr>
              <a:t> France</a:t>
            </a:r>
          </a:p>
          <a:p>
            <a:pPr marL="800100" lvl="1" indent="-342900" algn="ctr">
              <a:buFontTx/>
              <a:buChar char="-"/>
            </a:pPr>
            <a:r>
              <a:rPr lang="en-US" sz="2000" dirty="0">
                <a:solidFill>
                  <a:schemeClr val="tx1">
                    <a:lumMod val="65000"/>
                    <a:lumOff val="35000"/>
                  </a:schemeClr>
                </a:solidFill>
              </a:rPr>
              <a:t>2019 Latvia</a:t>
            </a:r>
          </a:p>
          <a:p>
            <a:pPr marL="800100" lvl="1" indent="-342900" algn="ctr">
              <a:buFontTx/>
              <a:buChar char="-"/>
            </a:pPr>
            <a:r>
              <a:rPr lang="en-US" sz="2000" dirty="0">
                <a:solidFill>
                  <a:schemeClr val="tx1">
                    <a:lumMod val="65000"/>
                    <a:lumOff val="35000"/>
                  </a:schemeClr>
                </a:solidFill>
              </a:rPr>
              <a:t>2020 </a:t>
            </a:r>
            <a:r>
              <a:rPr lang="en-US" sz="2000" dirty="0" err="1">
                <a:solidFill>
                  <a:schemeClr val="tx1">
                    <a:lumMod val="65000"/>
                    <a:lumOff val="35000"/>
                  </a:schemeClr>
                </a:solidFill>
              </a:rPr>
              <a:t>Dessel</a:t>
            </a:r>
            <a:r>
              <a:rPr lang="en-US" sz="2000" dirty="0">
                <a:solidFill>
                  <a:schemeClr val="tx1">
                    <a:lumMod val="65000"/>
                    <a:lumOff val="35000"/>
                  </a:schemeClr>
                </a:solidFill>
              </a:rPr>
              <a:t> Belgium</a:t>
            </a:r>
          </a:p>
          <a:p>
            <a:pPr marL="800100" lvl="1" indent="-342900">
              <a:buFontTx/>
              <a:buChar char="-"/>
            </a:pPr>
            <a:endParaRPr lang="en-US" sz="2000" dirty="0">
              <a:solidFill>
                <a:schemeClr val="tx1">
                  <a:lumMod val="65000"/>
                  <a:lumOff val="35000"/>
                </a:schemeClr>
              </a:solidFill>
            </a:endParaRPr>
          </a:p>
        </p:txBody>
      </p:sp>
      <p:sp>
        <p:nvSpPr>
          <p:cNvPr id="18" name="Rectangle 17"/>
          <p:cNvSpPr/>
          <p:nvPr/>
        </p:nvSpPr>
        <p:spPr>
          <a:xfrm>
            <a:off x="628960" y="1537279"/>
            <a:ext cx="3009286" cy="369332"/>
          </a:xfrm>
          <a:prstGeom prst="rect">
            <a:avLst/>
          </a:prstGeom>
        </p:spPr>
        <p:txBody>
          <a:bodyPr wrap="none">
            <a:spAutoFit/>
          </a:bodyPr>
          <a:lstStyle/>
          <a:p>
            <a:pPr algn="ctr"/>
            <a:r>
              <a:rPr lang="en-US" b="1" dirty="0">
                <a:solidFill>
                  <a:srgbClr val="521F66"/>
                </a:solidFill>
              </a:rPr>
              <a:t>UCI BMX Worlds Rockhill USA</a:t>
            </a:r>
          </a:p>
        </p:txBody>
      </p:sp>
      <p:pic>
        <p:nvPicPr>
          <p:cNvPr id="3074" name="Picture 2" descr="Image may contain: text">
            <a:extLst>
              <a:ext uri="{FF2B5EF4-FFF2-40B4-BE49-F238E27FC236}">
                <a16:creationId xmlns:a16="http://schemas.microsoft.com/office/drawing/2014/main" id="{D574F8E0-6843-4886-93EB-3BDF35DE78F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907" y="1144758"/>
            <a:ext cx="2289517" cy="22895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may contain: one or more people, bicycle, text and outdoor">
            <a:extLst>
              <a:ext uri="{FF2B5EF4-FFF2-40B4-BE49-F238E27FC236}">
                <a16:creationId xmlns:a16="http://schemas.microsoft.com/office/drawing/2014/main" id="{85B228BA-0FDD-4932-8F92-827EF513570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82710" y="3657916"/>
            <a:ext cx="2173909" cy="30730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7252" y="231540"/>
            <a:ext cx="5445521" cy="1323439"/>
          </a:xfrm>
          <a:prstGeom prst="rect">
            <a:avLst/>
          </a:prstGeom>
          <a:noFill/>
        </p:spPr>
        <p:txBody>
          <a:bodyPr wrap="none" rtlCol="0">
            <a:spAutoFit/>
          </a:bodyPr>
          <a:lstStyle/>
          <a:p>
            <a:pPr algn="ctr"/>
            <a:r>
              <a:rPr lang="en-US" sz="4000" b="1" dirty="0">
                <a:solidFill>
                  <a:srgbClr val="521F66"/>
                </a:solidFill>
              </a:rPr>
              <a:t>Our National Race Series</a:t>
            </a:r>
          </a:p>
          <a:p>
            <a:pPr algn="ctr"/>
            <a:r>
              <a:rPr lang="en-US" sz="4000" b="1" dirty="0">
                <a:solidFill>
                  <a:srgbClr val="521F66"/>
                </a:solidFill>
              </a:rPr>
              <a:t>Sponsors in 2017</a:t>
            </a:r>
          </a:p>
        </p:txBody>
      </p:sp>
      <p:pic>
        <p:nvPicPr>
          <p:cNvPr id="5" name="Picture 4" descr="Screen Shot 2016-12-05 at 19.32.1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792509"/>
            <a:ext cx="9144000" cy="3042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975517" y="5724575"/>
            <a:ext cx="7413808" cy="954107"/>
          </a:xfrm>
          <a:prstGeom prst="rect">
            <a:avLst/>
          </a:prstGeom>
          <a:noFill/>
        </p:spPr>
        <p:txBody>
          <a:bodyPr wrap="none" rtlCol="0">
            <a:spAutoFit/>
          </a:bodyPr>
          <a:lstStyle/>
          <a:p>
            <a:pPr algn="ctr"/>
            <a:r>
              <a:rPr lang="en-US" sz="2800" b="1" dirty="0">
                <a:solidFill>
                  <a:srgbClr val="696F75"/>
                </a:solidFill>
              </a:rPr>
              <a:t>BMX Commission </a:t>
            </a:r>
            <a:r>
              <a:rPr lang="en-US" sz="2800" b="1" dirty="0">
                <a:solidFill>
                  <a:srgbClr val="74B243"/>
                </a:solidFill>
              </a:rPr>
              <a:t>Annual Report 2017</a:t>
            </a:r>
          </a:p>
          <a:p>
            <a:pPr algn="ctr"/>
            <a:r>
              <a:rPr lang="en-US" sz="2800" b="1" dirty="0">
                <a:solidFill>
                  <a:srgbClr val="696F75"/>
                </a:solidFill>
              </a:rPr>
              <a:t>available in the ‘About’ section on </a:t>
            </a:r>
            <a:r>
              <a:rPr lang="en-US" sz="2800" b="1" dirty="0" err="1">
                <a:solidFill>
                  <a:srgbClr val="74B243"/>
                </a:solidFill>
              </a:rPr>
              <a:t>bmxireland.ie</a:t>
            </a:r>
            <a:endParaRPr lang="en-US" sz="2800" b="1" dirty="0">
              <a:solidFill>
                <a:srgbClr val="74B243"/>
              </a:solidFill>
            </a:endParaRPr>
          </a:p>
        </p:txBody>
      </p:sp>
    </p:spTree>
    <p:extLst>
      <p:ext uri="{BB962C8B-B14F-4D97-AF65-F5344CB8AC3E}">
        <p14:creationId xmlns:p14="http://schemas.microsoft.com/office/powerpoint/2010/main" val="303463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MX Ireland Commission Logo Fina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pic>
        <p:nvPicPr>
          <p:cNvPr id="7" name="Picture 6" descr="Cycling-Irelan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 y="6172200"/>
            <a:ext cx="2095500" cy="628650"/>
          </a:xfrm>
          <a:prstGeom prst="rect">
            <a:avLst/>
          </a:prstGeom>
        </p:spPr>
      </p:pic>
      <p:sp>
        <p:nvSpPr>
          <p:cNvPr id="10" name="TextBox 9"/>
          <p:cNvSpPr txBox="1"/>
          <p:nvPr/>
        </p:nvSpPr>
        <p:spPr>
          <a:xfrm>
            <a:off x="1371600" y="2362200"/>
            <a:ext cx="184666" cy="369332"/>
          </a:xfrm>
          <a:prstGeom prst="rect">
            <a:avLst/>
          </a:prstGeom>
          <a:noFill/>
        </p:spPr>
        <p:txBody>
          <a:bodyPr wrap="none" rtlCol="0">
            <a:spAutoFit/>
          </a:bodyPr>
          <a:lstStyle/>
          <a:p>
            <a:endParaRPr lang="en-US"/>
          </a:p>
        </p:txBody>
      </p:sp>
      <p:sp>
        <p:nvSpPr>
          <p:cNvPr id="9" name="TextBox 8"/>
          <p:cNvSpPr txBox="1"/>
          <p:nvPr/>
        </p:nvSpPr>
        <p:spPr>
          <a:xfrm>
            <a:off x="701274" y="1578479"/>
            <a:ext cx="6719468" cy="4585871"/>
          </a:xfrm>
          <a:prstGeom prst="rect">
            <a:avLst/>
          </a:prstGeom>
          <a:noFill/>
        </p:spPr>
        <p:txBody>
          <a:bodyPr wrap="none" rtlCol="0">
            <a:spAutoFit/>
          </a:bodyPr>
          <a:lstStyle/>
          <a:p>
            <a:pPr marL="342900" indent="-342900">
              <a:buFont typeface="Arial"/>
              <a:buChar char="•"/>
            </a:pPr>
            <a:r>
              <a:rPr lang="en-US" sz="2400" dirty="0">
                <a:solidFill>
                  <a:schemeClr val="tx1">
                    <a:lumMod val="65000"/>
                    <a:lumOff val="35000"/>
                  </a:schemeClr>
                </a:solidFill>
              </a:rPr>
              <a:t>Formation of new BMX Commission </a:t>
            </a:r>
          </a:p>
          <a:p>
            <a:pPr marL="342900" indent="-342900">
              <a:buFont typeface="Arial"/>
              <a:buChar char="•"/>
            </a:pPr>
            <a:r>
              <a:rPr lang="en-US" sz="2400" dirty="0">
                <a:solidFill>
                  <a:schemeClr val="tx1">
                    <a:lumMod val="65000"/>
                    <a:lumOff val="35000"/>
                  </a:schemeClr>
                </a:solidFill>
              </a:rPr>
              <a:t>Encourage Cross-club Help for National Race Days</a:t>
            </a:r>
          </a:p>
          <a:p>
            <a:pPr marL="342900" indent="-342900">
              <a:buFont typeface="Arial"/>
              <a:buChar char="•"/>
            </a:pPr>
            <a:r>
              <a:rPr lang="en-US" sz="2400" dirty="0">
                <a:solidFill>
                  <a:schemeClr val="tx1">
                    <a:lumMod val="65000"/>
                    <a:lumOff val="35000"/>
                  </a:schemeClr>
                </a:solidFill>
              </a:rPr>
              <a:t>Encourage Coaching at Club level</a:t>
            </a:r>
          </a:p>
          <a:p>
            <a:pPr marL="342900" indent="-342900">
              <a:buFont typeface="Arial"/>
              <a:buChar char="•"/>
            </a:pPr>
            <a:r>
              <a:rPr lang="en-US" sz="2400" dirty="0">
                <a:solidFill>
                  <a:schemeClr val="tx1">
                    <a:lumMod val="65000"/>
                    <a:lumOff val="35000"/>
                  </a:schemeClr>
                </a:solidFill>
              </a:rPr>
              <a:t>Deliver Level 1 Coaching courses</a:t>
            </a:r>
          </a:p>
          <a:p>
            <a:pPr marL="342900" indent="-342900">
              <a:buFont typeface="Arial"/>
              <a:buChar char="•"/>
            </a:pPr>
            <a:r>
              <a:rPr lang="en-US" sz="2400" dirty="0">
                <a:solidFill>
                  <a:schemeClr val="tx1">
                    <a:lumMod val="65000"/>
                    <a:lumOff val="35000"/>
                  </a:schemeClr>
                </a:solidFill>
              </a:rPr>
              <a:t>Commissaire and BEM Training</a:t>
            </a:r>
          </a:p>
          <a:p>
            <a:pPr marL="342900" indent="-342900">
              <a:buFont typeface="Arial"/>
              <a:buChar char="•"/>
            </a:pPr>
            <a:r>
              <a:rPr lang="en-US" sz="2400" dirty="0">
                <a:solidFill>
                  <a:schemeClr val="tx1">
                    <a:lumMod val="65000"/>
                    <a:lumOff val="35000"/>
                  </a:schemeClr>
                </a:solidFill>
              </a:rPr>
              <a:t>National Champs in Ratoath</a:t>
            </a:r>
          </a:p>
          <a:p>
            <a:pPr marL="342900" indent="-342900">
              <a:buFont typeface="Arial"/>
              <a:buChar char="•"/>
            </a:pPr>
            <a:r>
              <a:rPr lang="en-US" sz="2400" dirty="0">
                <a:solidFill>
                  <a:schemeClr val="tx1">
                    <a:lumMod val="65000"/>
                    <a:lumOff val="35000"/>
                  </a:schemeClr>
                </a:solidFill>
              </a:rPr>
              <a:t>National Track Building</a:t>
            </a:r>
          </a:p>
          <a:p>
            <a:pPr marL="342900" indent="-342900">
              <a:buFont typeface="Arial"/>
              <a:buChar char="•"/>
            </a:pPr>
            <a:r>
              <a:rPr lang="en-US" sz="2400" dirty="0">
                <a:solidFill>
                  <a:schemeClr val="tx1">
                    <a:lumMod val="65000"/>
                    <a:lumOff val="35000"/>
                  </a:schemeClr>
                </a:solidFill>
              </a:rPr>
              <a:t>National Team &amp; Development Squad promotion </a:t>
            </a:r>
          </a:p>
          <a:p>
            <a:pPr marL="342900" indent="-342900">
              <a:buFont typeface="Arial"/>
              <a:buChar char="•"/>
            </a:pPr>
            <a:r>
              <a:rPr lang="en-US" sz="2400" dirty="0">
                <a:solidFill>
                  <a:schemeClr val="tx1">
                    <a:lumMod val="65000"/>
                    <a:lumOff val="35000"/>
                  </a:schemeClr>
                </a:solidFill>
              </a:rPr>
              <a:t>Invest in inflatable finish line arch and banners</a:t>
            </a:r>
          </a:p>
          <a:p>
            <a:pPr marL="342900" indent="-342900">
              <a:buFont typeface="Arial"/>
              <a:buChar char="•"/>
            </a:pPr>
            <a:r>
              <a:rPr lang="en-US" sz="2400" dirty="0">
                <a:solidFill>
                  <a:schemeClr val="tx1">
                    <a:lumMod val="65000"/>
                    <a:lumOff val="35000"/>
                  </a:schemeClr>
                </a:solidFill>
              </a:rPr>
              <a:t>Rider support for Worlds &amp; Euro Champs</a:t>
            </a:r>
          </a:p>
          <a:p>
            <a:pPr marL="342900" indent="-342900">
              <a:buFont typeface="Arial"/>
              <a:buChar char="•"/>
            </a:pPr>
            <a:r>
              <a:rPr lang="en-US" sz="2400" dirty="0">
                <a:solidFill>
                  <a:schemeClr val="tx1">
                    <a:lumMod val="65000"/>
                    <a:lumOff val="35000"/>
                  </a:schemeClr>
                </a:solidFill>
              </a:rPr>
              <a:t>End of Season Awards Ceremony 2018</a:t>
            </a:r>
          </a:p>
          <a:p>
            <a:endParaRPr lang="en-US" sz="2800" dirty="0">
              <a:solidFill>
                <a:schemeClr val="tx1">
                  <a:lumMod val="65000"/>
                  <a:lumOff val="35000"/>
                </a:schemeClr>
              </a:solidFill>
            </a:endParaRPr>
          </a:p>
        </p:txBody>
      </p:sp>
      <p:sp>
        <p:nvSpPr>
          <p:cNvPr id="15" name="TextBox 14"/>
          <p:cNvSpPr txBox="1"/>
          <p:nvPr/>
        </p:nvSpPr>
        <p:spPr>
          <a:xfrm>
            <a:off x="2985083" y="575846"/>
            <a:ext cx="3049874" cy="677108"/>
          </a:xfrm>
          <a:prstGeom prst="rect">
            <a:avLst/>
          </a:prstGeom>
          <a:noFill/>
        </p:spPr>
        <p:txBody>
          <a:bodyPr wrap="none" rtlCol="0">
            <a:spAutoFit/>
          </a:bodyPr>
          <a:lstStyle/>
          <a:p>
            <a:pPr algn="ctr"/>
            <a:r>
              <a:rPr lang="en-US" sz="3800" b="1" dirty="0">
                <a:solidFill>
                  <a:srgbClr val="521F66"/>
                </a:solidFill>
              </a:rPr>
              <a:t>Plans for 2018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69849" y="914400"/>
            <a:ext cx="5404301" cy="677108"/>
          </a:xfrm>
          <a:prstGeom prst="rect">
            <a:avLst/>
          </a:prstGeom>
          <a:noFill/>
        </p:spPr>
        <p:txBody>
          <a:bodyPr wrap="none" rtlCol="0">
            <a:spAutoFit/>
          </a:bodyPr>
          <a:lstStyle/>
          <a:p>
            <a:pPr algn="ctr"/>
            <a:r>
              <a:rPr lang="en-US" sz="3800" b="1" dirty="0">
                <a:solidFill>
                  <a:srgbClr val="521F66"/>
                </a:solidFill>
              </a:rPr>
              <a:t>National Race Series 2018</a:t>
            </a:r>
          </a:p>
        </p:txBody>
      </p:sp>
      <p:pic>
        <p:nvPicPr>
          <p:cNvPr id="6" name="Picture 5" descr="Cycling-Ireland-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 y="6172200"/>
            <a:ext cx="2095500" cy="628650"/>
          </a:xfrm>
          <a:prstGeom prst="rect">
            <a:avLst/>
          </a:prstGeom>
        </p:spPr>
      </p:pic>
      <p:sp>
        <p:nvSpPr>
          <p:cNvPr id="2" name="Rectangle 1">
            <a:extLst>
              <a:ext uri="{FF2B5EF4-FFF2-40B4-BE49-F238E27FC236}">
                <a16:creationId xmlns:a16="http://schemas.microsoft.com/office/drawing/2014/main" id="{450F7D66-AC9E-4178-81CF-236B69916F0F}"/>
              </a:ext>
            </a:extLst>
          </p:cNvPr>
          <p:cNvSpPr/>
          <p:nvPr/>
        </p:nvSpPr>
        <p:spPr>
          <a:xfrm>
            <a:off x="85311" y="1845370"/>
            <a:ext cx="8973378" cy="4247317"/>
          </a:xfrm>
          <a:prstGeom prst="rect">
            <a:avLst/>
          </a:prstGeom>
        </p:spPr>
        <p:txBody>
          <a:bodyPr wrap="square">
            <a:spAutoFit/>
          </a:bodyPr>
          <a:lstStyle/>
          <a:p>
            <a:r>
              <a:rPr lang="en-IE" b="1" dirty="0">
                <a:solidFill>
                  <a:srgbClr val="5F5353"/>
                </a:solidFill>
                <a:latin typeface="arial" panose="020B0604020202020204" pitchFamily="34" charset="0"/>
              </a:rPr>
              <a:t>2018 Irish BMX National Series (10 rounds):</a:t>
            </a:r>
            <a:endParaRPr lang="en-IE" dirty="0">
              <a:solidFill>
                <a:srgbClr val="5F5353"/>
              </a:solidFill>
              <a:latin typeface="arial" panose="020B0604020202020204" pitchFamily="34" charset="0"/>
            </a:endParaRPr>
          </a:p>
          <a:p>
            <a:r>
              <a:rPr lang="en-IE" b="1" dirty="0">
                <a:solidFill>
                  <a:srgbClr val="5F5353"/>
                </a:solidFill>
                <a:latin typeface="arial" panose="020B0604020202020204" pitchFamily="34" charset="0"/>
              </a:rPr>
              <a:t>Round 1</a:t>
            </a:r>
            <a:r>
              <a:rPr lang="en-IE" dirty="0">
                <a:solidFill>
                  <a:srgbClr val="5F5353"/>
                </a:solidFill>
                <a:latin typeface="arial" panose="020B0604020202020204" pitchFamily="34" charset="0"/>
              </a:rPr>
              <a:t> – </a:t>
            </a:r>
            <a:r>
              <a:rPr lang="en-IE" dirty="0">
                <a:solidFill>
                  <a:srgbClr val="39B54A"/>
                </a:solidFill>
                <a:latin typeface="arial" panose="020B0604020202020204" pitchFamily="34" charset="0"/>
                <a:hlinkClick r:id="rId3"/>
              </a:rPr>
              <a:t>Lucan BMX Club</a:t>
            </a:r>
            <a:r>
              <a:rPr lang="en-IE" dirty="0">
                <a:solidFill>
                  <a:srgbClr val="5F5353"/>
                </a:solidFill>
                <a:latin typeface="arial" panose="020B0604020202020204" pitchFamily="34" charset="0"/>
              </a:rPr>
              <a:t> – Sunday 8th April</a:t>
            </a:r>
          </a:p>
          <a:p>
            <a:r>
              <a:rPr lang="en-IE" b="1" dirty="0">
                <a:solidFill>
                  <a:srgbClr val="5F5353"/>
                </a:solidFill>
                <a:latin typeface="arial" panose="020B0604020202020204" pitchFamily="34" charset="0"/>
              </a:rPr>
              <a:t>Rounds 2 &amp; 3</a:t>
            </a:r>
            <a:r>
              <a:rPr lang="en-IE" dirty="0">
                <a:solidFill>
                  <a:srgbClr val="5F5353"/>
                </a:solidFill>
                <a:latin typeface="arial" panose="020B0604020202020204" pitchFamily="34" charset="0"/>
              </a:rPr>
              <a:t> – </a:t>
            </a:r>
            <a:r>
              <a:rPr lang="en-IE" dirty="0">
                <a:solidFill>
                  <a:srgbClr val="39B54A"/>
                </a:solidFill>
                <a:latin typeface="arial" panose="020B0604020202020204" pitchFamily="34" charset="0"/>
                <a:hlinkClick r:id="rId4"/>
              </a:rPr>
              <a:t>Lisburn BMX Club</a:t>
            </a:r>
            <a:r>
              <a:rPr lang="en-IE" dirty="0">
                <a:solidFill>
                  <a:srgbClr val="5F5353"/>
                </a:solidFill>
                <a:latin typeface="arial" panose="020B0604020202020204" pitchFamily="34" charset="0"/>
              </a:rPr>
              <a:t> – Saturday 12th &amp; Sunday 13th May</a:t>
            </a:r>
          </a:p>
          <a:p>
            <a:r>
              <a:rPr lang="en-IE" b="1" dirty="0">
                <a:solidFill>
                  <a:srgbClr val="5F5353"/>
                </a:solidFill>
                <a:latin typeface="arial" panose="020B0604020202020204" pitchFamily="34" charset="0"/>
              </a:rPr>
              <a:t>Round 4</a:t>
            </a:r>
            <a:r>
              <a:rPr lang="en-IE" dirty="0">
                <a:solidFill>
                  <a:srgbClr val="5F5353"/>
                </a:solidFill>
                <a:latin typeface="arial" panose="020B0604020202020204" pitchFamily="34" charset="0"/>
              </a:rPr>
              <a:t> – </a:t>
            </a:r>
            <a:r>
              <a:rPr lang="en-IE" dirty="0" err="1">
                <a:solidFill>
                  <a:srgbClr val="39B54A"/>
                </a:solidFill>
                <a:latin typeface="arial" panose="020B0604020202020204" pitchFamily="34" charset="0"/>
                <a:hlinkClick r:id="rId5"/>
              </a:rPr>
              <a:t>Courtown</a:t>
            </a:r>
            <a:r>
              <a:rPr lang="en-IE" dirty="0">
                <a:solidFill>
                  <a:srgbClr val="39B54A"/>
                </a:solidFill>
                <a:latin typeface="arial" panose="020B0604020202020204" pitchFamily="34" charset="0"/>
                <a:hlinkClick r:id="rId5"/>
              </a:rPr>
              <a:t> BMX Club</a:t>
            </a:r>
            <a:r>
              <a:rPr lang="en-IE" dirty="0">
                <a:solidFill>
                  <a:srgbClr val="5F5353"/>
                </a:solidFill>
                <a:latin typeface="arial" panose="020B0604020202020204" pitchFamily="34" charset="0"/>
              </a:rPr>
              <a:t> – Sunday 24th June</a:t>
            </a:r>
          </a:p>
          <a:p>
            <a:r>
              <a:rPr lang="en-IE" b="1" dirty="0">
                <a:solidFill>
                  <a:srgbClr val="5F5353"/>
                </a:solidFill>
                <a:latin typeface="arial" panose="020B0604020202020204" pitchFamily="34" charset="0"/>
              </a:rPr>
              <a:t>Rounds 5 &amp; 6</a:t>
            </a:r>
            <a:r>
              <a:rPr lang="en-IE" dirty="0">
                <a:solidFill>
                  <a:srgbClr val="5F5353"/>
                </a:solidFill>
                <a:latin typeface="arial" panose="020B0604020202020204" pitchFamily="34" charset="0"/>
              </a:rPr>
              <a:t> – </a:t>
            </a:r>
            <a:r>
              <a:rPr lang="en-IE" dirty="0">
                <a:solidFill>
                  <a:srgbClr val="39B54A"/>
                </a:solidFill>
                <a:latin typeface="arial" panose="020B0604020202020204" pitchFamily="34" charset="0"/>
                <a:hlinkClick r:id="rId6"/>
              </a:rPr>
              <a:t>Cork BMX Club</a:t>
            </a:r>
            <a:r>
              <a:rPr lang="en-IE" dirty="0">
                <a:solidFill>
                  <a:srgbClr val="5F5353"/>
                </a:solidFill>
                <a:latin typeface="arial" panose="020B0604020202020204" pitchFamily="34" charset="0"/>
              </a:rPr>
              <a:t> – Saturday 28th &amp; Sunday 29th July</a:t>
            </a:r>
          </a:p>
          <a:p>
            <a:r>
              <a:rPr lang="en-IE" b="1" dirty="0">
                <a:solidFill>
                  <a:srgbClr val="5F5353"/>
                </a:solidFill>
                <a:latin typeface="arial" panose="020B0604020202020204" pitchFamily="34" charset="0"/>
              </a:rPr>
              <a:t>Rounds 7 &amp; 8</a:t>
            </a:r>
            <a:r>
              <a:rPr lang="en-IE" dirty="0">
                <a:solidFill>
                  <a:srgbClr val="5F5353"/>
                </a:solidFill>
                <a:latin typeface="arial" panose="020B0604020202020204" pitchFamily="34" charset="0"/>
              </a:rPr>
              <a:t> – </a:t>
            </a:r>
            <a:r>
              <a:rPr lang="en-IE" dirty="0">
                <a:solidFill>
                  <a:srgbClr val="39B54A"/>
                </a:solidFill>
                <a:latin typeface="arial" panose="020B0604020202020204" pitchFamily="34" charset="0"/>
                <a:hlinkClick r:id="rId7"/>
              </a:rPr>
              <a:t>Ratoath BMX Club</a:t>
            </a:r>
            <a:r>
              <a:rPr lang="en-IE" dirty="0">
                <a:solidFill>
                  <a:srgbClr val="5F5353"/>
                </a:solidFill>
                <a:latin typeface="arial" panose="020B0604020202020204" pitchFamily="34" charset="0"/>
              </a:rPr>
              <a:t> – Saturday 18th &amp; Sunday 19th August</a:t>
            </a:r>
          </a:p>
          <a:p>
            <a:r>
              <a:rPr lang="en-IE" b="1" dirty="0">
                <a:solidFill>
                  <a:srgbClr val="5F5353"/>
                </a:solidFill>
                <a:latin typeface="arial" panose="020B0604020202020204" pitchFamily="34" charset="0"/>
              </a:rPr>
              <a:t>Rounds 9 &amp; 10</a:t>
            </a:r>
            <a:r>
              <a:rPr lang="en-IE" dirty="0">
                <a:solidFill>
                  <a:srgbClr val="5F5353"/>
                </a:solidFill>
                <a:latin typeface="arial" panose="020B0604020202020204" pitchFamily="34" charset="0"/>
              </a:rPr>
              <a:t> – </a:t>
            </a:r>
            <a:r>
              <a:rPr lang="en-IE" dirty="0">
                <a:solidFill>
                  <a:srgbClr val="39B54A"/>
                </a:solidFill>
                <a:latin typeface="arial" panose="020B0604020202020204" pitchFamily="34" charset="0"/>
                <a:hlinkClick r:id="rId3"/>
              </a:rPr>
              <a:t>Lucan BMX Club</a:t>
            </a:r>
            <a:r>
              <a:rPr lang="en-IE" dirty="0">
                <a:solidFill>
                  <a:srgbClr val="5F5353"/>
                </a:solidFill>
                <a:latin typeface="arial" panose="020B0604020202020204" pitchFamily="34" charset="0"/>
              </a:rPr>
              <a:t> – Saturday 15th &amp; Sunday 16th September</a:t>
            </a:r>
          </a:p>
          <a:p>
            <a:endParaRPr lang="en-IE" dirty="0">
              <a:solidFill>
                <a:srgbClr val="5F5353"/>
              </a:solidFill>
              <a:latin typeface="arial" panose="020B0604020202020204" pitchFamily="34" charset="0"/>
            </a:endParaRPr>
          </a:p>
          <a:p>
            <a:endParaRPr lang="en-IE" dirty="0">
              <a:solidFill>
                <a:srgbClr val="5F5353"/>
              </a:solidFill>
              <a:latin typeface="arial" panose="020B0604020202020204" pitchFamily="34" charset="0"/>
            </a:endParaRPr>
          </a:p>
          <a:p>
            <a:r>
              <a:rPr lang="en-IE" dirty="0">
                <a:solidFill>
                  <a:srgbClr val="5F5353"/>
                </a:solidFill>
                <a:latin typeface="arial" panose="020B0604020202020204" pitchFamily="34" charset="0"/>
              </a:rPr>
              <a:t> </a:t>
            </a:r>
          </a:p>
          <a:p>
            <a:r>
              <a:rPr lang="en-IE" dirty="0">
                <a:solidFill>
                  <a:srgbClr val="5F5353"/>
                </a:solidFill>
                <a:latin typeface="arial" panose="020B0604020202020204" pitchFamily="34" charset="0"/>
              </a:rPr>
              <a:t>The </a:t>
            </a:r>
            <a:r>
              <a:rPr lang="en-IE" b="1" dirty="0">
                <a:solidFill>
                  <a:srgbClr val="5F5353"/>
                </a:solidFill>
                <a:latin typeface="arial" panose="020B0604020202020204" pitchFamily="34" charset="0"/>
              </a:rPr>
              <a:t>2018 All Ireland BMX National Championship</a:t>
            </a:r>
            <a:r>
              <a:rPr lang="en-IE" dirty="0">
                <a:solidFill>
                  <a:srgbClr val="5F5353"/>
                </a:solidFill>
                <a:latin typeface="arial" panose="020B0604020202020204" pitchFamily="34" charset="0"/>
              </a:rPr>
              <a:t> will be held at Ratoath BMX Club on Sunday 1st July.</a:t>
            </a:r>
          </a:p>
          <a:p>
            <a:r>
              <a:rPr lang="en-IE" dirty="0">
                <a:solidFill>
                  <a:srgbClr val="5F5353"/>
                </a:solidFill>
                <a:latin typeface="arial" panose="020B0604020202020204" pitchFamily="34" charset="0"/>
              </a:rPr>
              <a:t> </a:t>
            </a:r>
          </a:p>
          <a:p>
            <a:r>
              <a:rPr lang="en-IE" dirty="0">
                <a:solidFill>
                  <a:srgbClr val="5F5353"/>
                </a:solidFill>
                <a:latin typeface="arial" panose="020B0604020202020204" pitchFamily="34" charset="0"/>
              </a:rPr>
              <a:t>The </a:t>
            </a:r>
            <a:r>
              <a:rPr lang="en-IE" b="1" dirty="0">
                <a:solidFill>
                  <a:srgbClr val="5F5353"/>
                </a:solidFill>
                <a:latin typeface="arial" panose="020B0604020202020204" pitchFamily="34" charset="0"/>
              </a:rPr>
              <a:t>2018 Provincial Championships</a:t>
            </a:r>
            <a:r>
              <a:rPr lang="en-IE" dirty="0">
                <a:solidFill>
                  <a:srgbClr val="5F5353"/>
                </a:solidFill>
                <a:latin typeface="arial" panose="020B0604020202020204" pitchFamily="34" charset="0"/>
              </a:rPr>
              <a:t> will be held in Cork, </a:t>
            </a:r>
            <a:r>
              <a:rPr lang="en-IE" dirty="0" err="1">
                <a:solidFill>
                  <a:srgbClr val="5F5353"/>
                </a:solidFill>
                <a:latin typeface="arial" panose="020B0604020202020204" pitchFamily="34" charset="0"/>
              </a:rPr>
              <a:t>Courtown</a:t>
            </a:r>
            <a:r>
              <a:rPr lang="en-IE" dirty="0">
                <a:solidFill>
                  <a:srgbClr val="5F5353"/>
                </a:solidFill>
                <a:latin typeface="arial" panose="020B0604020202020204" pitchFamily="34" charset="0"/>
              </a:rPr>
              <a:t> and Lisburn on Sunday 2nd September.</a:t>
            </a:r>
            <a:endParaRPr lang="en-IE" b="0" i="0" u="none" strike="noStrike" dirty="0">
              <a:solidFill>
                <a:srgbClr val="5F5353"/>
              </a:solidFill>
              <a:effectLst/>
              <a:latin typeface="arial" panose="020B0604020202020204" pitchFamily="34" charset="0"/>
            </a:endParaRPr>
          </a:p>
        </p:txBody>
      </p:sp>
      <p:pic>
        <p:nvPicPr>
          <p:cNvPr id="7" name="Picture 6" descr="BMX Ireland Commission Logo Final.pdf">
            <a:extLst>
              <a:ext uri="{FF2B5EF4-FFF2-40B4-BE49-F238E27FC236}">
                <a16:creationId xmlns:a16="http://schemas.microsoft.com/office/drawing/2014/main" id="{8229D275-ECED-4DB4-9A72-EA4A913D70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48425" y="76200"/>
            <a:ext cx="2619375" cy="838200"/>
          </a:xfrm>
          <a:prstGeom prst="rect">
            <a:avLst/>
          </a:prstGeom>
        </p:spPr>
      </p:pic>
    </p:spTree>
    <p:extLst>
      <p:ext uri="{BB962C8B-B14F-4D97-AF65-F5344CB8AC3E}">
        <p14:creationId xmlns:p14="http://schemas.microsoft.com/office/powerpoint/2010/main" val="3100974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1805</TotalTime>
  <Words>1987</Words>
  <Application>Microsoft Office PowerPoint</Application>
  <PresentationFormat>On-screen Show (4:3)</PresentationFormat>
  <Paragraphs>714</Paragraphs>
  <Slides>42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MS Mincho</vt:lpstr>
      <vt:lpstr>Arial</vt:lpstr>
      <vt:lpstr>Arial</vt:lpstr>
      <vt:lpstr>Calibri</vt:lpstr>
      <vt:lpstr>Cambria</vt:lpstr>
      <vt:lpstr>Times New Roman</vt:lpstr>
      <vt:lpstr>Office Theme</vt:lpstr>
      <vt:lpstr>Picture</vt:lpstr>
      <vt:lpstr>PowerPoint Presentation</vt:lpstr>
      <vt:lpstr>PowerPoint Presentation</vt:lpstr>
      <vt:lpstr>PowerPoint Presentation</vt:lpstr>
      <vt:lpstr>BMX Clubs in Ireland 11 in total</vt:lpstr>
      <vt:lpstr>BMX Race Statistics 2011-2017</vt:lpstr>
      <vt:lpstr>PowerPoint Presentation</vt:lpstr>
      <vt:lpstr>PowerPoint Presentation</vt:lpstr>
      <vt:lpstr>PowerPoint Presentation</vt:lpstr>
      <vt:lpstr>PowerPoint Presentation</vt:lpstr>
      <vt:lpstr>Increase in CI licence fees for 2018 General increase of €10/£10</vt:lpstr>
      <vt:lpstr>PowerPoint Presentation</vt:lpstr>
      <vt:lpstr>2017 Financial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Newry</vt:lpstr>
      <vt:lpstr>PowerPoint Presentation</vt:lpstr>
      <vt:lpstr>PowerPoint Presentation</vt:lpstr>
      <vt:lpstr>BMX Development Squad &amp;  National Team </vt:lpstr>
      <vt:lpstr>BMX Development Squad &amp;  National Team </vt:lpstr>
      <vt:lpstr>BMX Development Squad &amp;  National Team </vt:lpstr>
      <vt:lpstr>BMX Development Squad &amp;  National Team </vt:lpstr>
      <vt:lpstr>BMX Development Squad &amp;  National Team </vt:lpstr>
      <vt:lpstr>BMX Development Squad &amp;  National Team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Congress</dc:creator>
  <cp:lastModifiedBy>Tom Campbell</cp:lastModifiedBy>
  <cp:revision>121</cp:revision>
  <dcterms:created xsi:type="dcterms:W3CDTF">2014-10-27T19:57:59Z</dcterms:created>
  <dcterms:modified xsi:type="dcterms:W3CDTF">2017-12-18T23:29:49Z</dcterms:modified>
</cp:coreProperties>
</file>